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98" r:id="rId17"/>
    <p:sldId id="271" r:id="rId18"/>
    <p:sldId id="272" r:id="rId19"/>
    <p:sldId id="273" r:id="rId20"/>
    <p:sldId id="274" r:id="rId21"/>
    <p:sldId id="275" r:id="rId22"/>
    <p:sldId id="276" r:id="rId23"/>
    <p:sldId id="277" r:id="rId24"/>
    <p:sldId id="278" r:id="rId25"/>
    <p:sldId id="300" r:id="rId26"/>
    <p:sldId id="279" r:id="rId27"/>
    <p:sldId id="29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5" r:id="rId43"/>
    <p:sldId id="296" r:id="rId44"/>
    <p:sldId id="297" r:id="rId45"/>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Open Sauce" panose="020B0604020202020204" charset="0"/>
      <p:regular r:id="rId50"/>
    </p:embeddedFont>
    <p:embeddedFont>
      <p:font typeface="Open Sauce Bold" panose="020B0604020202020204" charset="0"/>
      <p:regular r:id="rId51"/>
    </p:embeddedFont>
    <p:embeddedFont>
      <p:font typeface="Times New Roman Bold" panose="02020803070505020304" pitchFamily="18" charset="0"/>
      <p:regular r:id="rId52"/>
      <p:bold r:id="rId53"/>
    </p:embeddedFont>
    <p:embeddedFont>
      <p:font typeface="XM Vahid" panose="020B0604020202020204" charset="-78"/>
      <p:regular r:id="rId54"/>
    </p:embeddedFont>
    <p:embeddedFont>
      <p:font typeface="XM Vahid Bold" panose="020B0604020202020204" charset="-78"/>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165984" y="4178837"/>
            <a:ext cx="10287000"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F4434A"/>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401083" y="8421603"/>
            <a:ext cx="2972280" cy="1673393"/>
          </a:xfrm>
          <a:custGeom>
            <a:avLst/>
            <a:gdLst/>
            <a:ahLst/>
            <a:cxnLst/>
            <a:rect l="l" t="t" r="r" b="b"/>
            <a:pathLst>
              <a:path w="2972280" h="1673393">
                <a:moveTo>
                  <a:pt x="0" y="0"/>
                </a:moveTo>
                <a:lnTo>
                  <a:pt x="2972280" y="0"/>
                </a:lnTo>
                <a:lnTo>
                  <a:pt x="2972280" y="1673394"/>
                </a:lnTo>
                <a:lnTo>
                  <a:pt x="0" y="1673394"/>
                </a:lnTo>
                <a:lnTo>
                  <a:pt x="0" y="0"/>
                </a:lnTo>
                <a:close/>
              </a:path>
            </a:pathLst>
          </a:custGeom>
          <a:blipFill>
            <a:blip r:embed="rId2"/>
            <a:stretch>
              <a:fillRect/>
            </a:stretch>
          </a:blipFill>
        </p:spPr>
      </p:sp>
      <p:sp>
        <p:nvSpPr>
          <p:cNvPr id="6" name="Freeform 6"/>
          <p:cNvSpPr/>
          <p:nvPr/>
        </p:nvSpPr>
        <p:spPr>
          <a:xfrm>
            <a:off x="1028700" y="0"/>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3"/>
            <a:stretch>
              <a:fillRect/>
            </a:stretch>
          </a:blipFill>
        </p:spPr>
      </p:sp>
      <p:sp>
        <p:nvSpPr>
          <p:cNvPr id="7" name="Freeform 7"/>
          <p:cNvSpPr/>
          <p:nvPr/>
        </p:nvSpPr>
        <p:spPr>
          <a:xfrm>
            <a:off x="12105173" y="294161"/>
            <a:ext cx="3537355" cy="1085772"/>
          </a:xfrm>
          <a:custGeom>
            <a:avLst/>
            <a:gdLst/>
            <a:ahLst/>
            <a:cxnLst/>
            <a:rect l="l" t="t" r="r" b="b"/>
            <a:pathLst>
              <a:path w="3537355" h="1085772">
                <a:moveTo>
                  <a:pt x="0" y="0"/>
                </a:moveTo>
                <a:lnTo>
                  <a:pt x="3537355" y="0"/>
                </a:lnTo>
                <a:lnTo>
                  <a:pt x="3537355" y="1085772"/>
                </a:lnTo>
                <a:lnTo>
                  <a:pt x="0" y="1085772"/>
                </a:lnTo>
                <a:lnTo>
                  <a:pt x="0" y="0"/>
                </a:lnTo>
                <a:close/>
              </a:path>
            </a:pathLst>
          </a:custGeom>
          <a:blipFill>
            <a:blip r:embed="rId4"/>
            <a:stretch>
              <a:fillRect/>
            </a:stretch>
          </a:blipFill>
        </p:spPr>
      </p:sp>
      <p:sp>
        <p:nvSpPr>
          <p:cNvPr id="8" name="TextBox 8"/>
          <p:cNvSpPr txBox="1"/>
          <p:nvPr/>
        </p:nvSpPr>
        <p:spPr>
          <a:xfrm>
            <a:off x="1887223" y="4166479"/>
            <a:ext cx="13199238" cy="1811020"/>
          </a:xfrm>
          <a:prstGeom prst="rect">
            <a:avLst/>
          </a:prstGeom>
        </p:spPr>
        <p:txBody>
          <a:bodyPr lIns="0" tIns="0" rIns="0" bIns="0" rtlCol="0" anchor="t">
            <a:spAutoFit/>
          </a:bodyPr>
          <a:lstStyle/>
          <a:p>
            <a:pPr algn="ctr" rtl="1">
              <a:lnSpc>
                <a:spcPts val="7279"/>
              </a:lnSpc>
            </a:pPr>
            <a:r>
              <a:rPr lang="en-US" sz="5199" b="1">
                <a:solidFill>
                  <a:srgbClr val="000000"/>
                </a:solidFill>
                <a:latin typeface="XM Vahid Bold"/>
                <a:ea typeface="XM Vahid Bold"/>
                <a:cs typeface="XM Vahid Bold"/>
                <a:sym typeface="XM Vahid Bold"/>
              </a:rPr>
              <a:t>Project Title: Automating Accounts Payable Processes for Royal Gas Using Oracle ERP</a:t>
            </a:r>
            <a:r>
              <a:rPr lang="ar-EG" sz="5199" b="1">
                <a:solidFill>
                  <a:srgbClr val="000000"/>
                </a:solidFill>
                <a:latin typeface="XM Vahid Bold"/>
                <a:ea typeface="XM Vahid Bold"/>
                <a:cs typeface="XM Vahid Bold"/>
                <a:sym typeface="XM Vahid Bold"/>
                <a:rt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TextBox 3"/>
          <p:cNvSpPr txBox="1"/>
          <p:nvPr/>
        </p:nvSpPr>
        <p:spPr>
          <a:xfrm>
            <a:off x="674846" y="1587762"/>
            <a:ext cx="11333921" cy="2598108"/>
          </a:xfrm>
          <a:prstGeom prst="rect">
            <a:avLst/>
          </a:prstGeom>
        </p:spPr>
        <p:txBody>
          <a:bodyPr lIns="0" tIns="0" rIns="0" bIns="0" rtlCol="0" anchor="t">
            <a:spAutoFit/>
          </a:bodyPr>
          <a:lstStyle/>
          <a:p>
            <a:pPr algn="l">
              <a:lnSpc>
                <a:spcPts val="5254"/>
              </a:lnSpc>
            </a:pPr>
            <a:endParaRPr/>
          </a:p>
          <a:p>
            <a:pPr algn="l">
              <a:lnSpc>
                <a:spcPts val="5254"/>
              </a:lnSpc>
            </a:pPr>
            <a:r>
              <a:rPr lang="en-US" sz="3753" b="1">
                <a:solidFill>
                  <a:srgbClr val="000000"/>
                </a:solidFill>
                <a:latin typeface="XM Vahid Bold"/>
                <a:ea typeface="XM Vahid Bold"/>
                <a:cs typeface="XM Vahid Bold"/>
                <a:sym typeface="XM Vahid Bold"/>
              </a:rPr>
              <a:t>1. Created Supplier Records (Added three suppliers) </a:t>
            </a:r>
          </a:p>
          <a:p>
            <a:pPr algn="l">
              <a:lnSpc>
                <a:spcPts val="5254"/>
              </a:lnSpc>
            </a:pPr>
            <a:endParaRPr lang="en-US" sz="3753" b="1">
              <a:solidFill>
                <a:srgbClr val="000000"/>
              </a:solidFill>
              <a:latin typeface="XM Vahid Bold"/>
              <a:ea typeface="XM Vahid Bold"/>
              <a:cs typeface="XM Vahid Bold"/>
              <a:sym typeface="XM Vahid Bold"/>
            </a:endParaRPr>
          </a:p>
          <a:p>
            <a:pPr algn="l" rtl="1">
              <a:lnSpc>
                <a:spcPts val="5254"/>
              </a:lnSpc>
            </a:pPr>
            <a:endParaRPr lang="en-US" sz="3753" b="1">
              <a:solidFill>
                <a:srgbClr val="000000"/>
              </a:solidFill>
              <a:latin typeface="XM Vahid Bold"/>
              <a:ea typeface="XM Vahid Bold"/>
              <a:cs typeface="XM Vahid Bold"/>
              <a:sym typeface="XM Vahid Bold"/>
            </a:endParaRPr>
          </a:p>
        </p:txBody>
      </p:sp>
      <p:grpSp>
        <p:nvGrpSpPr>
          <p:cNvPr id="4" name="Group 4"/>
          <p:cNvGrpSpPr/>
          <p:nvPr/>
        </p:nvGrpSpPr>
        <p:grpSpPr>
          <a:xfrm>
            <a:off x="1728847" y="4628079"/>
            <a:ext cx="3958187" cy="3387890"/>
            <a:chOff x="0" y="0"/>
            <a:chExt cx="5277583" cy="4517187"/>
          </a:xfrm>
        </p:grpSpPr>
        <p:grpSp>
          <p:nvGrpSpPr>
            <p:cNvPr id="5" name="Group 5"/>
            <p:cNvGrpSpPr/>
            <p:nvPr/>
          </p:nvGrpSpPr>
          <p:grpSpPr>
            <a:xfrm>
              <a:off x="0" y="0"/>
              <a:ext cx="4114800" cy="4114800"/>
              <a:chOff x="0" y="0"/>
              <a:chExt cx="812800" cy="812800"/>
            </a:xfrm>
          </p:grpSpPr>
          <p:sp>
            <p:nvSpPr>
              <p:cNvPr id="6" name="Freeform 6"/>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004AAD"/>
              </a:soli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a:off x="579267" y="402387"/>
              <a:ext cx="4698316" cy="4114800"/>
              <a:chOff x="0" y="0"/>
              <a:chExt cx="928062" cy="812800"/>
            </a:xfrm>
          </p:grpSpPr>
          <p:sp>
            <p:nvSpPr>
              <p:cNvPr id="9" name="Freeform 9"/>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D1F8FF"/>
              </a:solidFill>
              <a:ln w="57150" cap="rnd">
                <a:solidFill>
                  <a:srgbClr val="316CAA"/>
                </a:solidFill>
                <a:prstDash val="solid"/>
                <a:round/>
              </a:ln>
            </p:spPr>
          </p:sp>
          <p:sp>
            <p:nvSpPr>
              <p:cNvPr id="10" name="TextBox 10"/>
              <p:cNvSpPr txBox="1"/>
              <p:nvPr/>
            </p:nvSpPr>
            <p:spPr>
              <a:xfrm>
                <a:off x="0" y="-76200"/>
                <a:ext cx="928062" cy="889000"/>
              </a:xfrm>
              <a:prstGeom prst="rect">
                <a:avLst/>
              </a:prstGeom>
            </p:spPr>
            <p:txBody>
              <a:bodyPr lIns="50800" tIns="50800" rIns="50800" bIns="50800" rtlCol="0" anchor="ctr"/>
              <a:lstStyle/>
              <a:p>
                <a:pPr algn="ctr">
                  <a:lnSpc>
                    <a:spcPts val="5249"/>
                  </a:lnSpc>
                </a:pPr>
                <a:r>
                  <a:rPr lang="en-US" sz="3749">
                    <a:solidFill>
                      <a:srgbClr val="000000"/>
                    </a:solidFill>
                    <a:latin typeface="Open Sauce"/>
                    <a:ea typeface="Open Sauce"/>
                    <a:cs typeface="Open Sauce"/>
                    <a:sym typeface="Open Sauce"/>
                  </a:rPr>
                  <a:t>Supplier A</a:t>
                </a:r>
              </a:p>
              <a:p>
                <a:pPr algn="ctr">
                  <a:lnSpc>
                    <a:spcPts val="4969"/>
                  </a:lnSpc>
                </a:pPr>
                <a:r>
                  <a:rPr lang="en-US" sz="3549">
                    <a:solidFill>
                      <a:srgbClr val="000000"/>
                    </a:solidFill>
                    <a:latin typeface="Open Sauce"/>
                    <a:ea typeface="Open Sauce"/>
                    <a:cs typeface="Open Sauce"/>
                    <a:sym typeface="Open Sauce"/>
                  </a:rPr>
                  <a:t>Westinghouse</a:t>
                </a:r>
                <a:r>
                  <a:rPr lang="en-US" sz="3549">
                    <a:solidFill>
                      <a:srgbClr val="FFFFFF"/>
                    </a:solidFill>
                    <a:latin typeface="Open Sauce"/>
                    <a:ea typeface="Open Sauce"/>
                    <a:cs typeface="Open Sauce"/>
                    <a:sym typeface="Open Sauce"/>
                  </a:rPr>
                  <a:t> </a:t>
                </a:r>
              </a:p>
            </p:txBody>
          </p:sp>
        </p:grpSp>
      </p:grpSp>
      <p:grpSp>
        <p:nvGrpSpPr>
          <p:cNvPr id="11" name="Group 11"/>
          <p:cNvGrpSpPr/>
          <p:nvPr/>
        </p:nvGrpSpPr>
        <p:grpSpPr>
          <a:xfrm>
            <a:off x="7180636" y="4628079"/>
            <a:ext cx="3958187" cy="3387890"/>
            <a:chOff x="0" y="0"/>
            <a:chExt cx="5277583" cy="4517187"/>
          </a:xfrm>
        </p:grpSpPr>
        <p:grpSp>
          <p:nvGrpSpPr>
            <p:cNvPr id="12" name="Group 12"/>
            <p:cNvGrpSpPr/>
            <p:nvPr/>
          </p:nvGrpSpPr>
          <p:grpSpPr>
            <a:xfrm>
              <a:off x="0" y="0"/>
              <a:ext cx="4114800" cy="4114800"/>
              <a:chOff x="0" y="0"/>
              <a:chExt cx="812800" cy="812800"/>
            </a:xfrm>
          </p:grpSpPr>
          <p:sp>
            <p:nvSpPr>
              <p:cNvPr id="13" name="Freeform 13"/>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004AAD"/>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a:off x="579267" y="402387"/>
              <a:ext cx="4698316" cy="4114800"/>
              <a:chOff x="0" y="0"/>
              <a:chExt cx="928062" cy="812800"/>
            </a:xfrm>
          </p:grpSpPr>
          <p:sp>
            <p:nvSpPr>
              <p:cNvPr id="16" name="Freeform 16"/>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D1F8FF"/>
              </a:solidFill>
              <a:ln w="57150" cap="rnd">
                <a:solidFill>
                  <a:srgbClr val="316CAA"/>
                </a:solidFill>
                <a:prstDash val="solid"/>
                <a:round/>
              </a:ln>
            </p:spPr>
          </p:sp>
          <p:sp>
            <p:nvSpPr>
              <p:cNvPr id="17" name="TextBox 17"/>
              <p:cNvSpPr txBox="1"/>
              <p:nvPr/>
            </p:nvSpPr>
            <p:spPr>
              <a:xfrm>
                <a:off x="0" y="-76200"/>
                <a:ext cx="928062" cy="889000"/>
              </a:xfrm>
              <a:prstGeom prst="rect">
                <a:avLst/>
              </a:prstGeom>
            </p:spPr>
            <p:txBody>
              <a:bodyPr lIns="50800" tIns="50800" rIns="50800" bIns="50800" rtlCol="0" anchor="ctr"/>
              <a:lstStyle/>
              <a:p>
                <a:pPr algn="ctr">
                  <a:lnSpc>
                    <a:spcPts val="5249"/>
                  </a:lnSpc>
                </a:pPr>
                <a:r>
                  <a:rPr lang="en-US" sz="3749">
                    <a:solidFill>
                      <a:srgbClr val="000000"/>
                    </a:solidFill>
                    <a:latin typeface="Open Sauce"/>
                    <a:ea typeface="Open Sauce"/>
                    <a:cs typeface="Open Sauce"/>
                    <a:sym typeface="Open Sauce"/>
                  </a:rPr>
                  <a:t>Supplier B</a:t>
                </a:r>
              </a:p>
              <a:p>
                <a:pPr algn="ctr">
                  <a:lnSpc>
                    <a:spcPts val="4969"/>
                  </a:lnSpc>
                </a:pPr>
                <a:r>
                  <a:rPr lang="en-US" sz="3549">
                    <a:solidFill>
                      <a:srgbClr val="000000"/>
                    </a:solidFill>
                    <a:latin typeface="Open Sauce"/>
                    <a:ea typeface="Open Sauce"/>
                    <a:cs typeface="Open Sauce"/>
                    <a:sym typeface="Open Sauce"/>
                  </a:rPr>
                  <a:t>BEBA</a:t>
                </a:r>
              </a:p>
            </p:txBody>
          </p:sp>
        </p:grpSp>
      </p:grpSp>
      <p:grpSp>
        <p:nvGrpSpPr>
          <p:cNvPr id="18" name="Group 18"/>
          <p:cNvGrpSpPr/>
          <p:nvPr/>
        </p:nvGrpSpPr>
        <p:grpSpPr>
          <a:xfrm>
            <a:off x="12600966" y="4628079"/>
            <a:ext cx="3958187" cy="3387890"/>
            <a:chOff x="0" y="0"/>
            <a:chExt cx="5277583" cy="4517187"/>
          </a:xfrm>
        </p:grpSpPr>
        <p:grpSp>
          <p:nvGrpSpPr>
            <p:cNvPr id="19" name="Group 19"/>
            <p:cNvGrpSpPr/>
            <p:nvPr/>
          </p:nvGrpSpPr>
          <p:grpSpPr>
            <a:xfrm>
              <a:off x="0" y="0"/>
              <a:ext cx="4114800" cy="4114800"/>
              <a:chOff x="0" y="0"/>
              <a:chExt cx="812800" cy="812800"/>
            </a:xfrm>
          </p:grpSpPr>
          <p:sp>
            <p:nvSpPr>
              <p:cNvPr id="20" name="Freeform 20"/>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004AAD"/>
              </a:solidFill>
            </p:spPr>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grpSp>
          <p:nvGrpSpPr>
            <p:cNvPr id="22" name="Group 22"/>
            <p:cNvGrpSpPr/>
            <p:nvPr/>
          </p:nvGrpSpPr>
          <p:grpSpPr>
            <a:xfrm>
              <a:off x="579267" y="402387"/>
              <a:ext cx="4698316" cy="4114800"/>
              <a:chOff x="0" y="0"/>
              <a:chExt cx="928062" cy="812800"/>
            </a:xfrm>
          </p:grpSpPr>
          <p:sp>
            <p:nvSpPr>
              <p:cNvPr id="23" name="Freeform 23"/>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D1F8FF"/>
              </a:solidFill>
              <a:ln w="57150" cap="rnd">
                <a:solidFill>
                  <a:srgbClr val="316CAA"/>
                </a:solidFill>
                <a:prstDash val="solid"/>
                <a:round/>
              </a:ln>
            </p:spPr>
          </p:sp>
          <p:sp>
            <p:nvSpPr>
              <p:cNvPr id="24" name="TextBox 24"/>
              <p:cNvSpPr txBox="1"/>
              <p:nvPr/>
            </p:nvSpPr>
            <p:spPr>
              <a:xfrm>
                <a:off x="0" y="-76200"/>
                <a:ext cx="928062" cy="889000"/>
              </a:xfrm>
              <a:prstGeom prst="rect">
                <a:avLst/>
              </a:prstGeom>
            </p:spPr>
            <p:txBody>
              <a:bodyPr lIns="50800" tIns="50800" rIns="50800" bIns="50800" rtlCol="0" anchor="ctr"/>
              <a:lstStyle/>
              <a:p>
                <a:pPr algn="ctr">
                  <a:lnSpc>
                    <a:spcPts val="5249"/>
                  </a:lnSpc>
                </a:pPr>
                <a:r>
                  <a:rPr lang="en-US" sz="3749">
                    <a:solidFill>
                      <a:srgbClr val="000000"/>
                    </a:solidFill>
                    <a:latin typeface="Open Sauce"/>
                    <a:ea typeface="Open Sauce"/>
                    <a:cs typeface="Open Sauce"/>
                    <a:sym typeface="Open Sauce"/>
                  </a:rPr>
                  <a:t>Supplier C</a:t>
                </a:r>
              </a:p>
              <a:p>
                <a:pPr algn="ctr">
                  <a:lnSpc>
                    <a:spcPts val="4969"/>
                  </a:lnSpc>
                </a:pPr>
                <a:r>
                  <a:rPr lang="en-US" sz="3549">
                    <a:solidFill>
                      <a:srgbClr val="000000"/>
                    </a:solidFill>
                    <a:latin typeface="Open Sauce"/>
                    <a:ea typeface="Open Sauce"/>
                    <a:cs typeface="Open Sauce"/>
                    <a:sym typeface="Open Sauce"/>
                  </a:rPr>
                  <a:t>Galasseco </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6181307" y="4967388"/>
            <a:ext cx="11681246" cy="5116571"/>
          </a:xfrm>
          <a:custGeom>
            <a:avLst/>
            <a:gdLst/>
            <a:ahLst/>
            <a:cxnLst/>
            <a:rect l="l" t="t" r="r" b="b"/>
            <a:pathLst>
              <a:path w="11681246" h="5116571">
                <a:moveTo>
                  <a:pt x="0" y="0"/>
                </a:moveTo>
                <a:lnTo>
                  <a:pt x="11681246" y="0"/>
                </a:lnTo>
                <a:lnTo>
                  <a:pt x="11681246" y="5116572"/>
                </a:lnTo>
                <a:lnTo>
                  <a:pt x="0" y="5116572"/>
                </a:lnTo>
                <a:lnTo>
                  <a:pt x="0" y="0"/>
                </a:lnTo>
                <a:close/>
              </a:path>
            </a:pathLst>
          </a:custGeom>
          <a:blipFill>
            <a:blip r:embed="rId3"/>
            <a:stretch>
              <a:fillRect t="-19442" b="-23246"/>
            </a:stretch>
          </a:blipFill>
        </p:spPr>
      </p:sp>
      <p:sp>
        <p:nvSpPr>
          <p:cNvPr id="4" name="TextBox 4"/>
          <p:cNvSpPr txBox="1"/>
          <p:nvPr/>
        </p:nvSpPr>
        <p:spPr>
          <a:xfrm>
            <a:off x="374199" y="1549909"/>
            <a:ext cx="7786279" cy="3767925"/>
          </a:xfrm>
          <a:prstGeom prst="rect">
            <a:avLst/>
          </a:prstGeom>
        </p:spPr>
        <p:txBody>
          <a:bodyPr lIns="0" tIns="0" rIns="0" bIns="0" rtlCol="0" anchor="t">
            <a:spAutoFit/>
          </a:bodyPr>
          <a:lstStyle/>
          <a:p>
            <a:pPr algn="l">
              <a:lnSpc>
                <a:spcPts val="4104"/>
              </a:lnSpc>
            </a:pPr>
            <a:r>
              <a:rPr lang="en-US" sz="2931" b="1">
                <a:solidFill>
                  <a:srgbClr val="000000"/>
                </a:solidFill>
                <a:latin typeface="XM Vahid Bold"/>
                <a:ea typeface="XM Vahid Bold"/>
                <a:cs typeface="XM Vahid Bold"/>
                <a:sym typeface="XM Vahid Bold"/>
              </a:rPr>
              <a:t>2. Entered Supplier Information</a:t>
            </a:r>
          </a:p>
          <a:p>
            <a:pPr algn="l" rtl="1">
              <a:lnSpc>
                <a:spcPts val="3684"/>
              </a:lnSpc>
            </a:pPr>
            <a:endParaRPr lang="en-US" sz="2931" b="1">
              <a:solidFill>
                <a:srgbClr val="000000"/>
              </a:solidFill>
              <a:latin typeface="XM Vahid Bold"/>
              <a:ea typeface="XM Vahid Bold"/>
              <a:cs typeface="XM Vahid Bold"/>
              <a:sym typeface="XM Vahid Bold"/>
            </a:endParaRPr>
          </a:p>
          <a:p>
            <a:pPr algn="l" rtl="1">
              <a:lnSpc>
                <a:spcPts val="3684"/>
              </a:lnSpc>
            </a:pPr>
            <a:r>
              <a:rPr lang="en-US" sz="2631">
                <a:solidFill>
                  <a:srgbClr val="000000"/>
                </a:solidFill>
                <a:latin typeface="XM Vahid"/>
                <a:ea typeface="XM Vahid"/>
                <a:cs typeface="XM Vahid"/>
                <a:sym typeface="XM Vahid"/>
              </a:rPr>
              <a:t>Supplier name and type (Company / Individual)</a:t>
            </a:r>
            <a:r>
              <a:rPr lang="ar-EG" sz="2631">
                <a:solidFill>
                  <a:srgbClr val="000000"/>
                </a:solidFill>
                <a:latin typeface="XM Vahid"/>
                <a:ea typeface="XM Vahid"/>
                <a:cs typeface="XM Vahid"/>
                <a:sym typeface="XM Vahid"/>
                <a:rtl/>
              </a:rPr>
              <a:t> -</a:t>
            </a:r>
          </a:p>
          <a:p>
            <a:pPr algn="l" rtl="1">
              <a:lnSpc>
                <a:spcPts val="3684"/>
              </a:lnSpc>
            </a:pPr>
            <a:endParaRPr lang="ar-EG" sz="2631">
              <a:solidFill>
                <a:srgbClr val="000000"/>
              </a:solidFill>
              <a:latin typeface="XM Vahid"/>
              <a:ea typeface="XM Vahid"/>
              <a:cs typeface="XM Vahid"/>
              <a:sym typeface="XM Vahid"/>
              <a:rtl/>
            </a:endParaRPr>
          </a:p>
          <a:p>
            <a:pPr algn="l" rtl="1">
              <a:lnSpc>
                <a:spcPts val="3684"/>
              </a:lnSpc>
            </a:pPr>
            <a:r>
              <a:rPr lang="en-US" sz="2631">
                <a:solidFill>
                  <a:srgbClr val="000000"/>
                </a:solidFill>
                <a:latin typeface="XM Vahid"/>
                <a:ea typeface="XM Vahid"/>
                <a:cs typeface="XM Vahid"/>
                <a:sym typeface="XM Vahid"/>
              </a:rPr>
              <a:t>Payment method (Check / Electronic)</a:t>
            </a:r>
            <a:r>
              <a:rPr lang="ar-EG" sz="2631">
                <a:solidFill>
                  <a:srgbClr val="000000"/>
                </a:solidFill>
                <a:latin typeface="XM Vahid"/>
                <a:ea typeface="XM Vahid"/>
                <a:cs typeface="XM Vahid"/>
                <a:sym typeface="XM Vahid"/>
                <a:rtl/>
              </a:rPr>
              <a:t> -</a:t>
            </a:r>
          </a:p>
          <a:p>
            <a:pPr algn="l" rtl="1">
              <a:lnSpc>
                <a:spcPts val="3684"/>
              </a:lnSpc>
            </a:pPr>
            <a:endParaRPr lang="ar-EG" sz="2631">
              <a:solidFill>
                <a:srgbClr val="000000"/>
              </a:solidFill>
              <a:latin typeface="XM Vahid"/>
              <a:ea typeface="XM Vahid"/>
              <a:cs typeface="XM Vahid"/>
              <a:sym typeface="XM Vahid"/>
              <a:rtl/>
            </a:endParaRPr>
          </a:p>
          <a:p>
            <a:pPr algn="l" rtl="1">
              <a:lnSpc>
                <a:spcPts val="3684"/>
              </a:lnSpc>
            </a:pPr>
            <a:r>
              <a:rPr lang="en-US" sz="2631">
                <a:solidFill>
                  <a:srgbClr val="000000"/>
                </a:solidFill>
                <a:latin typeface="XM Vahid"/>
                <a:ea typeface="XM Vahid"/>
                <a:cs typeface="XM Vahid"/>
                <a:sym typeface="XM Vahid"/>
              </a:rPr>
              <a:t>Communication details (phone, email, address</a:t>
            </a:r>
            <a:r>
              <a:rPr lang="en-US" sz="2631" b="1">
                <a:solidFill>
                  <a:srgbClr val="000000"/>
                </a:solidFill>
                <a:latin typeface="XM Vahid Bold"/>
                <a:ea typeface="XM Vahid Bold"/>
                <a:cs typeface="XM Vahid Bold"/>
                <a:sym typeface="XM Vahid Bold"/>
              </a:rPr>
              <a:t>)</a:t>
            </a:r>
            <a:r>
              <a:rPr lang="ar-EG" sz="2631" b="1">
                <a:solidFill>
                  <a:srgbClr val="000000"/>
                </a:solidFill>
                <a:latin typeface="XM Vahid Bold"/>
                <a:ea typeface="XM Vahid Bold"/>
                <a:cs typeface="XM Vahid Bold"/>
                <a:sym typeface="XM Vahid Bold"/>
                <a:rtl/>
              </a:rPr>
              <a:t> -</a:t>
            </a:r>
          </a:p>
          <a:p>
            <a:pPr algn="l" rtl="1">
              <a:lnSpc>
                <a:spcPts val="3684"/>
              </a:lnSpc>
            </a:pPr>
            <a:endParaRPr lang="ar-EG" sz="2631" b="1">
              <a:solidFill>
                <a:srgbClr val="000000"/>
              </a:solidFill>
              <a:latin typeface="XM Vahid Bold"/>
              <a:ea typeface="XM Vahid Bold"/>
              <a:cs typeface="XM Vahid Bold"/>
              <a:sym typeface="XM Vahid Bold"/>
              <a:rtl/>
            </a:endParaRPr>
          </a:p>
        </p:txBody>
      </p:sp>
      <p:sp>
        <p:nvSpPr>
          <p:cNvPr id="5" name="TextBox 5"/>
          <p:cNvSpPr txBox="1"/>
          <p:nvPr/>
        </p:nvSpPr>
        <p:spPr>
          <a:xfrm>
            <a:off x="10622990" y="1549909"/>
            <a:ext cx="7915767" cy="3767388"/>
          </a:xfrm>
          <a:prstGeom prst="rect">
            <a:avLst/>
          </a:prstGeom>
        </p:spPr>
        <p:txBody>
          <a:bodyPr lIns="0" tIns="0" rIns="0" bIns="0" rtlCol="0" anchor="t">
            <a:spAutoFit/>
          </a:bodyPr>
          <a:lstStyle/>
          <a:p>
            <a:pPr algn="just">
              <a:lnSpc>
                <a:spcPts val="4102"/>
              </a:lnSpc>
            </a:pPr>
            <a:r>
              <a:rPr lang="en-US" sz="2930" b="1">
                <a:solidFill>
                  <a:srgbClr val="000000"/>
                </a:solidFill>
                <a:latin typeface="XM Vahid Bold"/>
                <a:ea typeface="XM Vahid Bold"/>
                <a:cs typeface="XM Vahid Bold"/>
                <a:sym typeface="XM Vahid Bold"/>
              </a:rPr>
              <a:t>3. Added Sites for Each Supplier</a:t>
            </a:r>
          </a:p>
          <a:p>
            <a:pPr algn="just">
              <a:lnSpc>
                <a:spcPts val="3745"/>
              </a:lnSpc>
            </a:pPr>
            <a:endParaRPr lang="en-US" sz="2930" b="1">
              <a:solidFill>
                <a:srgbClr val="000000"/>
              </a:solidFill>
              <a:latin typeface="XM Vahid Bold"/>
              <a:ea typeface="XM Vahid Bold"/>
              <a:cs typeface="XM Vahid Bold"/>
              <a:sym typeface="XM Vahid Bold"/>
            </a:endParaRPr>
          </a:p>
          <a:p>
            <a:pPr algn="just">
              <a:lnSpc>
                <a:spcPts val="3745"/>
              </a:lnSpc>
            </a:pPr>
            <a:r>
              <a:rPr lang="en-US" sz="2675">
                <a:solidFill>
                  <a:srgbClr val="000000"/>
                </a:solidFill>
                <a:latin typeface="XM Vahid"/>
                <a:ea typeface="XM Vahid"/>
                <a:cs typeface="XM Vahid"/>
                <a:sym typeface="XM Vahid"/>
              </a:rPr>
              <a:t>- Site types: Purchasing, Payment</a:t>
            </a:r>
          </a:p>
          <a:p>
            <a:pPr algn="just">
              <a:lnSpc>
                <a:spcPts val="3745"/>
              </a:lnSpc>
            </a:pPr>
            <a:endParaRPr lang="en-US" sz="2675">
              <a:solidFill>
                <a:srgbClr val="000000"/>
              </a:solidFill>
              <a:latin typeface="XM Vahid"/>
              <a:ea typeface="XM Vahid"/>
              <a:cs typeface="XM Vahid"/>
              <a:sym typeface="XM Vahid"/>
            </a:endParaRPr>
          </a:p>
          <a:p>
            <a:pPr algn="just">
              <a:lnSpc>
                <a:spcPts val="3745"/>
              </a:lnSpc>
            </a:pPr>
            <a:r>
              <a:rPr lang="en-US" sz="2675">
                <a:solidFill>
                  <a:srgbClr val="000000"/>
                </a:solidFill>
                <a:latin typeface="XM Vahid"/>
                <a:ea typeface="XM Vahid"/>
                <a:cs typeface="XM Vahid"/>
                <a:sym typeface="XM Vahid"/>
              </a:rPr>
              <a:t>- Payment terms (e.g., Net 30)</a:t>
            </a:r>
          </a:p>
          <a:p>
            <a:pPr algn="just">
              <a:lnSpc>
                <a:spcPts val="3745"/>
              </a:lnSpc>
            </a:pPr>
            <a:endParaRPr lang="en-US" sz="2675">
              <a:solidFill>
                <a:srgbClr val="000000"/>
              </a:solidFill>
              <a:latin typeface="XM Vahid"/>
              <a:ea typeface="XM Vahid"/>
              <a:cs typeface="XM Vahid"/>
              <a:sym typeface="XM Vahid"/>
            </a:endParaRPr>
          </a:p>
          <a:p>
            <a:pPr algn="just">
              <a:lnSpc>
                <a:spcPts val="3745"/>
              </a:lnSpc>
            </a:pPr>
            <a:r>
              <a:rPr lang="en-US" sz="2675">
                <a:solidFill>
                  <a:srgbClr val="000000"/>
                </a:solidFill>
                <a:latin typeface="XM Vahid"/>
                <a:ea typeface="XM Vahid"/>
                <a:cs typeface="XM Vahid"/>
                <a:sym typeface="XM Vahid"/>
              </a:rPr>
              <a:t>- Currency</a:t>
            </a:r>
          </a:p>
          <a:p>
            <a:pPr algn="just" rtl="1">
              <a:lnSpc>
                <a:spcPts val="3745"/>
              </a:lnSpc>
            </a:pPr>
            <a:endParaRPr lang="en-US" sz="2675">
              <a:solidFill>
                <a:srgbClr val="000000"/>
              </a:solidFill>
              <a:latin typeface="XM Vahid"/>
              <a:ea typeface="XM Vahid"/>
              <a:cs typeface="XM Vahid"/>
              <a:sym typeface="XM Vahid"/>
            </a:endParaRPr>
          </a:p>
        </p:txBody>
      </p:sp>
      <p:sp>
        <p:nvSpPr>
          <p:cNvPr id="6" name="TextBox 6"/>
          <p:cNvSpPr txBox="1"/>
          <p:nvPr/>
        </p:nvSpPr>
        <p:spPr>
          <a:xfrm>
            <a:off x="374199" y="6135568"/>
            <a:ext cx="5127658" cy="2367672"/>
          </a:xfrm>
          <a:prstGeom prst="rect">
            <a:avLst/>
          </a:prstGeom>
        </p:spPr>
        <p:txBody>
          <a:bodyPr lIns="0" tIns="0" rIns="0" bIns="0" rtlCol="0" anchor="t">
            <a:spAutoFit/>
          </a:bodyPr>
          <a:lstStyle/>
          <a:p>
            <a:pPr algn="l">
              <a:lnSpc>
                <a:spcPts val="4102"/>
              </a:lnSpc>
            </a:pPr>
            <a:r>
              <a:rPr lang="en-US" sz="2930" b="1">
                <a:solidFill>
                  <a:srgbClr val="000000"/>
                </a:solidFill>
                <a:latin typeface="XM Vahid Bold"/>
                <a:ea typeface="XM Vahid Bold"/>
                <a:cs typeface="XM Vahid Bold"/>
                <a:sym typeface="XM Vahid Bold"/>
              </a:rPr>
              <a:t>4. Assigned Bank Accounts </a:t>
            </a:r>
          </a:p>
          <a:p>
            <a:pPr algn="l">
              <a:lnSpc>
                <a:spcPts val="3694"/>
              </a:lnSpc>
            </a:pPr>
            <a:endParaRPr lang="en-US" sz="2930" b="1">
              <a:solidFill>
                <a:srgbClr val="000000"/>
              </a:solidFill>
              <a:latin typeface="XM Vahid Bold"/>
              <a:ea typeface="XM Vahid Bold"/>
              <a:cs typeface="XM Vahid Bold"/>
              <a:sym typeface="XM Vahid Bold"/>
            </a:endParaRPr>
          </a:p>
          <a:p>
            <a:pPr algn="l">
              <a:lnSpc>
                <a:spcPts val="3694"/>
              </a:lnSpc>
            </a:pPr>
            <a:r>
              <a:rPr lang="en-US" sz="2639">
                <a:solidFill>
                  <a:srgbClr val="000000"/>
                </a:solidFill>
                <a:latin typeface="XM Vahid"/>
                <a:ea typeface="XM Vahid"/>
                <a:cs typeface="XM Vahid"/>
                <a:sym typeface="XM Vahid"/>
              </a:rPr>
              <a:t>- Linked supplier sites to previously created bank accounts</a:t>
            </a:r>
          </a:p>
          <a:p>
            <a:pPr algn="r" rtl="1">
              <a:lnSpc>
                <a:spcPts val="3694"/>
              </a:lnSpc>
            </a:pPr>
            <a:endParaRPr lang="en-US" sz="2639">
              <a:solidFill>
                <a:srgbClr val="000000"/>
              </a:solidFill>
              <a:latin typeface="XM Vahid"/>
              <a:ea typeface="XM Vahid"/>
              <a:cs typeface="XM Vahid"/>
              <a:sym typeface="XM Vahi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grpSp>
        <p:nvGrpSpPr>
          <p:cNvPr id="3" name="Group 3"/>
          <p:cNvGrpSpPr/>
          <p:nvPr/>
        </p:nvGrpSpPr>
        <p:grpSpPr>
          <a:xfrm>
            <a:off x="2435551" y="6636614"/>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9B03C8"/>
            </a:solidFill>
            <a:ln cap="rnd">
              <a:noFill/>
              <a:prstDash val="solid"/>
              <a:round/>
            </a:ln>
          </p:spPr>
        </p:sp>
        <p:sp>
          <p:nvSpPr>
            <p:cNvPr id="5" name="TextBox 5"/>
            <p:cNvSpPr txBox="1"/>
            <p:nvPr/>
          </p:nvSpPr>
          <p:spPr>
            <a:xfrm>
              <a:off x="0" y="-28575"/>
              <a:ext cx="812800" cy="8413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6" name="Group 6"/>
          <p:cNvGrpSpPr/>
          <p:nvPr/>
        </p:nvGrpSpPr>
        <p:grpSpPr>
          <a:xfrm>
            <a:off x="2870001" y="6938405"/>
            <a:ext cx="3523737" cy="3086100"/>
            <a:chOff x="0" y="0"/>
            <a:chExt cx="928062" cy="812800"/>
          </a:xfrm>
        </p:grpSpPr>
        <p:sp>
          <p:nvSpPr>
            <p:cNvPr id="7" name="Freeform 7"/>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EFB9FF"/>
            </a:solidFill>
            <a:ln w="57150" cap="rnd">
              <a:solidFill>
                <a:srgbClr val="316CAA"/>
              </a:solidFill>
              <a:prstDash val="solid"/>
              <a:round/>
            </a:ln>
          </p:spPr>
        </p:sp>
        <p:sp>
          <p:nvSpPr>
            <p:cNvPr id="8" name="TextBox 8"/>
            <p:cNvSpPr txBox="1"/>
            <p:nvPr/>
          </p:nvSpPr>
          <p:spPr>
            <a:xfrm>
              <a:off x="0" y="-76200"/>
              <a:ext cx="928062" cy="889000"/>
            </a:xfrm>
            <a:prstGeom prst="rect">
              <a:avLst/>
            </a:prstGeom>
          </p:spPr>
          <p:txBody>
            <a:bodyPr lIns="50800" tIns="50800" rIns="50800" bIns="50800" rtlCol="0" anchor="ctr"/>
            <a:lstStyle/>
            <a:p>
              <a:pPr algn="ctr">
                <a:lnSpc>
                  <a:spcPts val="5249"/>
                </a:lnSpc>
              </a:pPr>
              <a:r>
                <a:rPr lang="en-US" sz="3749">
                  <a:solidFill>
                    <a:srgbClr val="000000"/>
                  </a:solidFill>
                  <a:latin typeface="Open Sauce"/>
                  <a:ea typeface="Open Sauce"/>
                  <a:cs typeface="Open Sauce"/>
                  <a:sym typeface="Open Sauce"/>
                </a:rPr>
                <a:t>Financial</a:t>
              </a:r>
            </a:p>
            <a:p>
              <a:pPr algn="ctr">
                <a:lnSpc>
                  <a:spcPts val="5249"/>
                </a:lnSpc>
              </a:pPr>
              <a:r>
                <a:rPr lang="en-US" sz="3749">
                  <a:solidFill>
                    <a:srgbClr val="000000"/>
                  </a:solidFill>
                  <a:latin typeface="Open Sauce"/>
                  <a:ea typeface="Open Sauce"/>
                  <a:cs typeface="Open Sauce"/>
                  <a:sym typeface="Open Sauce"/>
                </a:rPr>
                <a:t>Options</a:t>
              </a:r>
              <a:r>
                <a:rPr lang="en-US" sz="3749">
                  <a:solidFill>
                    <a:srgbClr val="FFFFFF"/>
                  </a:solidFill>
                  <a:latin typeface="Open Sauce"/>
                  <a:ea typeface="Open Sauce"/>
                  <a:cs typeface="Open Sauce"/>
                  <a:sym typeface="Open Sauce"/>
                </a:rPr>
                <a:t> </a:t>
              </a:r>
            </a:p>
          </p:txBody>
        </p:sp>
      </p:grpSp>
      <p:grpSp>
        <p:nvGrpSpPr>
          <p:cNvPr id="9" name="Group 9"/>
          <p:cNvGrpSpPr/>
          <p:nvPr/>
        </p:nvGrpSpPr>
        <p:grpSpPr>
          <a:xfrm>
            <a:off x="6142066" y="485173"/>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9B03C8"/>
            </a:solidFill>
            <a:ln cap="rnd">
              <a:noFill/>
              <a:prstDash val="solid"/>
              <a:round/>
            </a:ln>
          </p:spPr>
        </p:sp>
        <p:sp>
          <p:nvSpPr>
            <p:cNvPr id="11" name="TextBox 11"/>
            <p:cNvSpPr txBox="1"/>
            <p:nvPr/>
          </p:nvSpPr>
          <p:spPr>
            <a:xfrm>
              <a:off x="0" y="-28575"/>
              <a:ext cx="812800" cy="8413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2" name="Group 12"/>
          <p:cNvGrpSpPr/>
          <p:nvPr/>
        </p:nvGrpSpPr>
        <p:grpSpPr>
          <a:xfrm>
            <a:off x="6576516" y="786963"/>
            <a:ext cx="3523737" cy="3086100"/>
            <a:chOff x="0" y="0"/>
            <a:chExt cx="928062" cy="812800"/>
          </a:xfrm>
        </p:grpSpPr>
        <p:sp>
          <p:nvSpPr>
            <p:cNvPr id="13" name="Freeform 13"/>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EFB9FF"/>
            </a:solidFill>
            <a:ln w="57150" cap="rnd">
              <a:solidFill>
                <a:srgbClr val="316CAA"/>
              </a:solidFill>
              <a:prstDash val="solid"/>
              <a:round/>
            </a:ln>
          </p:spPr>
        </p:sp>
        <p:sp>
          <p:nvSpPr>
            <p:cNvPr id="14" name="TextBox 14"/>
            <p:cNvSpPr txBox="1"/>
            <p:nvPr/>
          </p:nvSpPr>
          <p:spPr>
            <a:xfrm>
              <a:off x="0" y="-66675"/>
              <a:ext cx="928062" cy="879475"/>
            </a:xfrm>
            <a:prstGeom prst="rect">
              <a:avLst/>
            </a:prstGeom>
          </p:spPr>
          <p:txBody>
            <a:bodyPr lIns="50800" tIns="50800" rIns="50800" bIns="50800" rtlCol="0" anchor="ctr"/>
            <a:lstStyle/>
            <a:p>
              <a:pPr algn="ctr">
                <a:lnSpc>
                  <a:spcPts val="4969"/>
                </a:lnSpc>
              </a:pPr>
              <a:r>
                <a:rPr lang="en-US" sz="3549">
                  <a:solidFill>
                    <a:srgbClr val="000000"/>
                  </a:solidFill>
                  <a:latin typeface="Open Sauce"/>
                  <a:ea typeface="Open Sauce"/>
                  <a:cs typeface="Open Sauce"/>
                  <a:sym typeface="Open Sauce"/>
                </a:rPr>
                <a:t>Payables</a:t>
              </a:r>
            </a:p>
            <a:p>
              <a:pPr algn="ctr">
                <a:lnSpc>
                  <a:spcPts val="4969"/>
                </a:lnSpc>
              </a:pPr>
              <a:r>
                <a:rPr lang="en-US" sz="3549">
                  <a:solidFill>
                    <a:srgbClr val="000000"/>
                  </a:solidFill>
                  <a:latin typeface="Open Sauce"/>
                  <a:ea typeface="Open Sauce"/>
                  <a:cs typeface="Open Sauce"/>
                  <a:sym typeface="Open Sauce"/>
                </a:rPr>
                <a:t>System</a:t>
              </a:r>
            </a:p>
            <a:p>
              <a:pPr marL="0" lvl="0" indent="0" algn="ctr">
                <a:lnSpc>
                  <a:spcPts val="4969"/>
                </a:lnSpc>
                <a:spcBef>
                  <a:spcPct val="0"/>
                </a:spcBef>
              </a:pPr>
              <a:r>
                <a:rPr lang="en-US" sz="3549">
                  <a:solidFill>
                    <a:srgbClr val="000000"/>
                  </a:solidFill>
                  <a:latin typeface="Open Sauce"/>
                  <a:ea typeface="Open Sauce"/>
                  <a:cs typeface="Open Sauce"/>
                  <a:sym typeface="Open Sauce"/>
                </a:rPr>
                <a:t>Setup</a:t>
              </a:r>
            </a:p>
          </p:txBody>
        </p:sp>
      </p:grpSp>
      <p:grpSp>
        <p:nvGrpSpPr>
          <p:cNvPr id="15" name="Group 15"/>
          <p:cNvGrpSpPr/>
          <p:nvPr/>
        </p:nvGrpSpPr>
        <p:grpSpPr>
          <a:xfrm>
            <a:off x="11891219" y="5634767"/>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9B03C8"/>
            </a:solidFill>
            <a:ln cap="rnd">
              <a:noFill/>
              <a:prstDash val="solid"/>
              <a:round/>
            </a:ln>
          </p:spPr>
        </p:sp>
        <p:sp>
          <p:nvSpPr>
            <p:cNvPr id="17" name="TextBox 17"/>
            <p:cNvSpPr txBox="1"/>
            <p:nvPr/>
          </p:nvSpPr>
          <p:spPr>
            <a:xfrm>
              <a:off x="0" y="-28575"/>
              <a:ext cx="812800" cy="8413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8" name="Group 18"/>
          <p:cNvGrpSpPr/>
          <p:nvPr/>
        </p:nvGrpSpPr>
        <p:grpSpPr>
          <a:xfrm>
            <a:off x="12325669" y="5936558"/>
            <a:ext cx="3523737" cy="3086100"/>
            <a:chOff x="0" y="0"/>
            <a:chExt cx="928062" cy="812800"/>
          </a:xfrm>
        </p:grpSpPr>
        <p:sp>
          <p:nvSpPr>
            <p:cNvPr id="19" name="Freeform 19"/>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EFB9FF"/>
            </a:solidFill>
            <a:ln w="57150" cap="rnd">
              <a:solidFill>
                <a:srgbClr val="316CAA"/>
              </a:solidFill>
              <a:prstDash val="solid"/>
              <a:round/>
            </a:ln>
          </p:spPr>
        </p:sp>
        <p:sp>
          <p:nvSpPr>
            <p:cNvPr id="20" name="TextBox 20"/>
            <p:cNvSpPr txBox="1"/>
            <p:nvPr/>
          </p:nvSpPr>
          <p:spPr>
            <a:xfrm>
              <a:off x="0" y="-66675"/>
              <a:ext cx="928062" cy="879475"/>
            </a:xfrm>
            <a:prstGeom prst="rect">
              <a:avLst/>
            </a:prstGeom>
          </p:spPr>
          <p:txBody>
            <a:bodyPr lIns="50800" tIns="50800" rIns="50800" bIns="50800" rtlCol="0" anchor="ctr"/>
            <a:lstStyle/>
            <a:p>
              <a:pPr algn="ctr">
                <a:lnSpc>
                  <a:spcPts val="4969"/>
                </a:lnSpc>
              </a:pPr>
              <a:r>
                <a:rPr lang="en-US" sz="3549">
                  <a:solidFill>
                    <a:srgbClr val="000000"/>
                  </a:solidFill>
                  <a:latin typeface="Open Sauce"/>
                  <a:ea typeface="Open Sauce"/>
                  <a:cs typeface="Open Sauce"/>
                  <a:sym typeface="Open Sauce"/>
                </a:rPr>
                <a:t>Payables</a:t>
              </a:r>
            </a:p>
            <a:p>
              <a:pPr marL="0" lvl="0" indent="0" algn="ctr">
                <a:lnSpc>
                  <a:spcPts val="4969"/>
                </a:lnSpc>
                <a:spcBef>
                  <a:spcPct val="0"/>
                </a:spcBef>
              </a:pPr>
              <a:r>
                <a:rPr lang="en-US" sz="3549">
                  <a:solidFill>
                    <a:srgbClr val="000000"/>
                  </a:solidFill>
                  <a:latin typeface="Open Sauce"/>
                  <a:ea typeface="Open Sauce"/>
                  <a:cs typeface="Open Sauce"/>
                  <a:sym typeface="Open Sauce"/>
                </a:rPr>
                <a:t>Options</a:t>
              </a:r>
            </a:p>
          </p:txBody>
        </p:sp>
      </p:grpSp>
      <p:grpSp>
        <p:nvGrpSpPr>
          <p:cNvPr id="21" name="Group 21"/>
          <p:cNvGrpSpPr/>
          <p:nvPr/>
        </p:nvGrpSpPr>
        <p:grpSpPr>
          <a:xfrm>
            <a:off x="6997843" y="4629821"/>
            <a:ext cx="3851634" cy="385163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D1F8FF"/>
            </a:solidFill>
            <a:ln w="57150" cap="rnd">
              <a:solidFill>
                <a:srgbClr val="316CAA"/>
              </a:solidFill>
              <a:prstDash val="solid"/>
              <a:round/>
            </a:ln>
          </p:spPr>
        </p:sp>
        <p:sp>
          <p:nvSpPr>
            <p:cNvPr id="23" name="TextBox 23"/>
            <p:cNvSpPr txBox="1"/>
            <p:nvPr/>
          </p:nvSpPr>
          <p:spPr>
            <a:xfrm>
              <a:off x="76200" y="-9525"/>
              <a:ext cx="660400" cy="746125"/>
            </a:xfrm>
            <a:prstGeom prst="rect">
              <a:avLst/>
            </a:prstGeom>
          </p:spPr>
          <p:txBody>
            <a:bodyPr lIns="50800" tIns="50800" rIns="50800" bIns="50800" rtlCol="0" anchor="ctr"/>
            <a:lstStyle/>
            <a:p>
              <a:pPr algn="ctr">
                <a:lnSpc>
                  <a:spcPts val="6649"/>
                </a:lnSpc>
              </a:pPr>
              <a:r>
                <a:rPr lang="en-US" sz="4749">
                  <a:solidFill>
                    <a:srgbClr val="000000"/>
                  </a:solidFill>
                  <a:latin typeface="Open Sauce"/>
                  <a:ea typeface="Open Sauce"/>
                  <a:cs typeface="Open Sauce"/>
                  <a:sym typeface="Open Sauce"/>
                </a:rPr>
                <a:t>Payables</a:t>
              </a:r>
            </a:p>
            <a:p>
              <a:pPr marL="0" lvl="0" indent="0" algn="ctr">
                <a:lnSpc>
                  <a:spcPts val="6649"/>
                </a:lnSpc>
                <a:spcBef>
                  <a:spcPct val="0"/>
                </a:spcBef>
              </a:pPr>
              <a:r>
                <a:rPr lang="en-US" sz="4749">
                  <a:solidFill>
                    <a:srgbClr val="000000"/>
                  </a:solidFill>
                  <a:latin typeface="Open Sauce"/>
                  <a:ea typeface="Open Sauce"/>
                  <a:cs typeface="Open Sauce"/>
                  <a:sym typeface="Open Sauce"/>
                </a:rPr>
                <a:t>Setup</a:t>
              </a:r>
            </a:p>
          </p:txBody>
        </p:sp>
      </p:grpSp>
      <p:sp>
        <p:nvSpPr>
          <p:cNvPr id="24" name="AutoShape 24"/>
          <p:cNvSpPr/>
          <p:nvPr/>
        </p:nvSpPr>
        <p:spPr>
          <a:xfrm>
            <a:off x="8305800" y="3873063"/>
            <a:ext cx="94214" cy="845650"/>
          </a:xfrm>
          <a:prstGeom prst="line">
            <a:avLst/>
          </a:prstGeom>
          <a:ln w="38100" cap="flat">
            <a:solidFill>
              <a:srgbClr val="000000"/>
            </a:solidFill>
            <a:prstDash val="solid"/>
            <a:headEnd type="none" w="sm" len="sm"/>
            <a:tailEnd type="none" w="sm" len="sm"/>
          </a:ln>
        </p:spPr>
      </p:sp>
      <p:sp>
        <p:nvSpPr>
          <p:cNvPr id="25" name="AutoShape 25"/>
          <p:cNvSpPr/>
          <p:nvPr/>
        </p:nvSpPr>
        <p:spPr>
          <a:xfrm>
            <a:off x="10790049" y="7032231"/>
            <a:ext cx="1101170" cy="16269"/>
          </a:xfrm>
          <a:prstGeom prst="line">
            <a:avLst/>
          </a:prstGeom>
          <a:ln w="38100" cap="flat">
            <a:solidFill>
              <a:srgbClr val="000000"/>
            </a:solidFill>
            <a:prstDash val="solid"/>
            <a:headEnd type="none" w="sm" len="sm"/>
            <a:tailEnd type="none" w="sm" len="sm"/>
          </a:ln>
        </p:spPr>
      </p:sp>
      <p:sp>
        <p:nvSpPr>
          <p:cNvPr id="26" name="AutoShape 26"/>
          <p:cNvSpPr/>
          <p:nvPr/>
        </p:nvSpPr>
        <p:spPr>
          <a:xfrm flipV="1">
            <a:off x="6393738" y="7796879"/>
            <a:ext cx="1067605" cy="612807"/>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5127387" y="2125971"/>
            <a:ext cx="8033226" cy="5603217"/>
          </a:xfrm>
          <a:custGeom>
            <a:avLst/>
            <a:gdLst/>
            <a:ahLst/>
            <a:cxnLst/>
            <a:rect l="l" t="t" r="r" b="b"/>
            <a:pathLst>
              <a:path w="8033226" h="5603217">
                <a:moveTo>
                  <a:pt x="0" y="0"/>
                </a:moveTo>
                <a:lnTo>
                  <a:pt x="8033226" y="0"/>
                </a:lnTo>
                <a:lnTo>
                  <a:pt x="8033226" y="5603217"/>
                </a:lnTo>
                <a:lnTo>
                  <a:pt x="0" y="56032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7071923" y="3718423"/>
            <a:ext cx="3138877" cy="1090042"/>
          </a:xfrm>
          <a:prstGeom prst="rect">
            <a:avLst/>
          </a:prstGeom>
        </p:spPr>
        <p:txBody>
          <a:bodyPr wrap="square" lIns="0" tIns="0" rIns="0" bIns="0" rtlCol="0" anchor="t">
            <a:spAutoFit/>
          </a:bodyPr>
          <a:lstStyle/>
          <a:p>
            <a:pPr algn="ctr">
              <a:lnSpc>
                <a:spcPts val="8512"/>
              </a:lnSpc>
            </a:pPr>
            <a:r>
              <a:rPr lang="en-US" sz="6080" b="1" dirty="0">
                <a:solidFill>
                  <a:srgbClr val="000000">
                    <a:alpha val="81961"/>
                  </a:srgbClr>
                </a:solidFill>
                <a:latin typeface="XM Vahid Bold"/>
                <a:ea typeface="XM Vahid Bold"/>
                <a:cs typeface="XM Vahid Bold"/>
                <a:sym typeface="XM Vahid Bold"/>
              </a:rPr>
              <a:t>Financial</a:t>
            </a:r>
          </a:p>
        </p:txBody>
      </p:sp>
      <p:sp>
        <p:nvSpPr>
          <p:cNvPr id="5" name="TextBox 5"/>
          <p:cNvSpPr txBox="1"/>
          <p:nvPr/>
        </p:nvSpPr>
        <p:spPr>
          <a:xfrm>
            <a:off x="8805760" y="4967193"/>
            <a:ext cx="2776639" cy="1090042"/>
          </a:xfrm>
          <a:prstGeom prst="rect">
            <a:avLst/>
          </a:prstGeom>
        </p:spPr>
        <p:txBody>
          <a:bodyPr wrap="square" lIns="0" tIns="0" rIns="0" bIns="0" rtlCol="0" anchor="t">
            <a:spAutoFit/>
          </a:bodyPr>
          <a:lstStyle/>
          <a:p>
            <a:pPr algn="ctr" rtl="1">
              <a:lnSpc>
                <a:spcPts val="8512"/>
              </a:lnSpc>
            </a:pPr>
            <a:r>
              <a:rPr lang="en-US" sz="6080" b="1" dirty="0">
                <a:solidFill>
                  <a:srgbClr val="000000">
                    <a:alpha val="80784"/>
                  </a:srgbClr>
                </a:solidFill>
                <a:latin typeface="XM Vahid Bold"/>
                <a:ea typeface="XM Vahid Bold"/>
                <a:cs typeface="XM Vahid Bold"/>
                <a:sym typeface="XM Vahid Bold"/>
              </a:rPr>
              <a:t>Options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47229" y="8517605"/>
            <a:ext cx="2972280" cy="1673393"/>
          </a:xfrm>
          <a:custGeom>
            <a:avLst/>
            <a:gdLst/>
            <a:ahLst/>
            <a:cxnLst/>
            <a:rect l="l" t="t" r="r" b="b"/>
            <a:pathLst>
              <a:path w="2972280" h="1673393">
                <a:moveTo>
                  <a:pt x="0" y="0"/>
                </a:moveTo>
                <a:lnTo>
                  <a:pt x="2972280" y="0"/>
                </a:lnTo>
                <a:lnTo>
                  <a:pt x="2972280" y="1673393"/>
                </a:lnTo>
                <a:lnTo>
                  <a:pt x="0" y="1673393"/>
                </a:lnTo>
                <a:lnTo>
                  <a:pt x="0" y="0"/>
                </a:lnTo>
                <a:close/>
              </a:path>
            </a:pathLst>
          </a:custGeom>
          <a:blipFill>
            <a:blip r:embed="rId2"/>
            <a:stretch>
              <a:fillRect/>
            </a:stretch>
          </a:blipFill>
        </p:spPr>
      </p:sp>
      <p:sp>
        <p:nvSpPr>
          <p:cNvPr id="3" name="Freeform 3"/>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3"/>
            <a:stretch>
              <a:fillRect/>
            </a:stretch>
          </a:blipFill>
        </p:spPr>
      </p:sp>
      <p:sp>
        <p:nvSpPr>
          <p:cNvPr id="4" name="Freeform 4"/>
          <p:cNvSpPr/>
          <p:nvPr/>
        </p:nvSpPr>
        <p:spPr>
          <a:xfrm>
            <a:off x="14445805" y="277574"/>
            <a:ext cx="3537355" cy="1085772"/>
          </a:xfrm>
          <a:custGeom>
            <a:avLst/>
            <a:gdLst/>
            <a:ahLst/>
            <a:cxnLst/>
            <a:rect l="l" t="t" r="r" b="b"/>
            <a:pathLst>
              <a:path w="3537355" h="1085772">
                <a:moveTo>
                  <a:pt x="0" y="0"/>
                </a:moveTo>
                <a:lnTo>
                  <a:pt x="3537355" y="0"/>
                </a:lnTo>
                <a:lnTo>
                  <a:pt x="3537355" y="1085772"/>
                </a:lnTo>
                <a:lnTo>
                  <a:pt x="0" y="1085772"/>
                </a:lnTo>
                <a:lnTo>
                  <a:pt x="0" y="0"/>
                </a:lnTo>
                <a:close/>
              </a:path>
            </a:pathLst>
          </a:custGeom>
          <a:blipFill>
            <a:blip r:embed="rId4"/>
            <a:stretch>
              <a:fillRect/>
            </a:stretch>
          </a:blipFill>
        </p:spPr>
      </p:sp>
      <p:sp>
        <p:nvSpPr>
          <p:cNvPr id="5" name="TextBox 5"/>
          <p:cNvSpPr txBox="1"/>
          <p:nvPr/>
        </p:nvSpPr>
        <p:spPr>
          <a:xfrm>
            <a:off x="2677464" y="2945191"/>
            <a:ext cx="13537019" cy="4715151"/>
          </a:xfrm>
          <a:prstGeom prst="rect">
            <a:avLst/>
          </a:prstGeom>
        </p:spPr>
        <p:txBody>
          <a:bodyPr lIns="0" tIns="0" rIns="0" bIns="0" rtlCol="0" anchor="t">
            <a:spAutoFit/>
          </a:bodyPr>
          <a:lstStyle/>
          <a:p>
            <a:pPr algn="ctr" rtl="1">
              <a:lnSpc>
                <a:spcPts val="6284"/>
              </a:lnSpc>
            </a:pPr>
            <a:r>
              <a:rPr lang="en-US" sz="4489">
                <a:solidFill>
                  <a:srgbClr val="000000"/>
                </a:solidFill>
                <a:latin typeface="XM Vahid"/>
                <a:ea typeface="XM Vahid"/>
                <a:cs typeface="XM Vahid"/>
                <a:sym typeface="XM Vahid"/>
              </a:rPr>
              <a:t>In the Financial Options setup, we begin by configuring key accounting accounts that are used for handling liabilities, prepayments, discounts, and variances. These accounts help ensure accurate tracking and reporting of financial transactions in the Payables module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191976" y="2383590"/>
            <a:ext cx="8102428" cy="5519819"/>
          </a:xfrm>
          <a:custGeom>
            <a:avLst/>
            <a:gdLst/>
            <a:ahLst/>
            <a:cxnLst/>
            <a:rect l="l" t="t" r="r" b="b"/>
            <a:pathLst>
              <a:path w="8102428" h="5519819">
                <a:moveTo>
                  <a:pt x="0" y="0"/>
                </a:moveTo>
                <a:lnTo>
                  <a:pt x="8102427" y="0"/>
                </a:lnTo>
                <a:lnTo>
                  <a:pt x="8102427" y="5519819"/>
                </a:lnTo>
                <a:lnTo>
                  <a:pt x="0" y="5519819"/>
                </a:lnTo>
                <a:lnTo>
                  <a:pt x="0" y="0"/>
                </a:lnTo>
                <a:close/>
              </a:path>
            </a:pathLst>
          </a:custGeom>
          <a:blipFill>
            <a:blip r:embed="rId3"/>
            <a:stretch>
              <a:fillRect r="-17469" b="-8547"/>
            </a:stretch>
          </a:blipFill>
        </p:spPr>
      </p:sp>
      <p:sp>
        <p:nvSpPr>
          <p:cNvPr id="4" name="TextBox 4"/>
          <p:cNvSpPr txBox="1"/>
          <p:nvPr/>
        </p:nvSpPr>
        <p:spPr>
          <a:xfrm>
            <a:off x="8458200" y="96002"/>
            <a:ext cx="9637824" cy="9528249"/>
          </a:xfrm>
          <a:prstGeom prst="rect">
            <a:avLst/>
          </a:prstGeom>
        </p:spPr>
        <p:txBody>
          <a:bodyPr wrap="square" lIns="0" tIns="0" rIns="0" bIns="0" rtlCol="0" anchor="t">
            <a:spAutoFit/>
          </a:bodyPr>
          <a:lstStyle/>
          <a:p>
            <a:pPr algn="just">
              <a:lnSpc>
                <a:spcPts val="4024"/>
              </a:lnSpc>
            </a:pPr>
            <a:endParaRPr lang="en-US" dirty="0"/>
          </a:p>
          <a:p>
            <a:pPr algn="just">
              <a:lnSpc>
                <a:spcPts val="3662"/>
              </a:lnSpc>
            </a:pPr>
            <a:endParaRPr lang="en-US" dirty="0"/>
          </a:p>
          <a:p>
            <a:pPr algn="just">
              <a:lnSpc>
                <a:spcPts val="3662"/>
              </a:lnSpc>
            </a:pPr>
            <a:r>
              <a:rPr lang="en-US" sz="2615" b="1" dirty="0">
                <a:solidFill>
                  <a:srgbClr val="000000"/>
                </a:solidFill>
                <a:latin typeface="XM Vahid Bold"/>
                <a:ea typeface="XM Vahid Bold"/>
                <a:cs typeface="XM Vahid Bold"/>
                <a:sym typeface="XM Vahid Bold"/>
              </a:rPr>
              <a:t>Key Accounting Accounts Configured:</a:t>
            </a:r>
          </a:p>
          <a:p>
            <a:pPr algn="just">
              <a:lnSpc>
                <a:spcPts val="3662"/>
              </a:lnSpc>
            </a:pPr>
            <a:endParaRPr lang="en-US" sz="2615" b="1" dirty="0">
              <a:solidFill>
                <a:srgbClr val="000000"/>
              </a:solidFill>
              <a:latin typeface="XM Vahid Bold"/>
              <a:ea typeface="XM Vahid Bold"/>
              <a:cs typeface="XM Vahid Bold"/>
              <a:sym typeface="XM Vahid Bold"/>
            </a:endParaRPr>
          </a:p>
          <a:p>
            <a:pPr algn="just">
              <a:lnSpc>
                <a:spcPts val="3662"/>
              </a:lnSpc>
            </a:pPr>
            <a:r>
              <a:rPr lang="en-US" sz="2615" b="1" dirty="0">
                <a:solidFill>
                  <a:srgbClr val="000000"/>
                </a:solidFill>
                <a:latin typeface="XM Vahid Bold"/>
                <a:ea typeface="XM Vahid Bold"/>
                <a:cs typeface="XM Vahid Bold"/>
                <a:sym typeface="XM Vahid Bold"/>
              </a:rPr>
              <a:t>Liability Account</a:t>
            </a:r>
            <a:r>
              <a:rPr lang="en-US" sz="2615" dirty="0">
                <a:solidFill>
                  <a:srgbClr val="000000"/>
                </a:solidFill>
                <a:latin typeface="XM Vahid"/>
                <a:ea typeface="XM Vahid"/>
                <a:cs typeface="XM Vahid"/>
                <a:sym typeface="XM Vahid"/>
              </a:rPr>
              <a:t>: We assigned the relevant liability account code.</a:t>
            </a:r>
          </a:p>
          <a:p>
            <a:pPr algn="just">
              <a:lnSpc>
                <a:spcPts val="3662"/>
              </a:lnSpc>
            </a:pPr>
            <a:endParaRPr lang="en-US" sz="2615" dirty="0">
              <a:solidFill>
                <a:srgbClr val="000000"/>
              </a:solidFill>
              <a:latin typeface="XM Vahid"/>
              <a:ea typeface="XM Vahid"/>
              <a:cs typeface="XM Vahid"/>
              <a:sym typeface="XM Vahid"/>
            </a:endParaRPr>
          </a:p>
          <a:p>
            <a:pPr algn="just">
              <a:lnSpc>
                <a:spcPts val="3662"/>
              </a:lnSpc>
            </a:pPr>
            <a:r>
              <a:rPr lang="en-US" sz="2615" b="1" dirty="0">
                <a:solidFill>
                  <a:srgbClr val="000000"/>
                </a:solidFill>
                <a:latin typeface="XM Vahid Bold"/>
                <a:ea typeface="XM Vahid Bold"/>
                <a:cs typeface="XM Vahid Bold"/>
                <a:sym typeface="XM Vahid Bold"/>
              </a:rPr>
              <a:t>Prepaid Account</a:t>
            </a:r>
            <a:r>
              <a:rPr lang="en-US" sz="2615" dirty="0">
                <a:solidFill>
                  <a:srgbClr val="000000"/>
                </a:solidFill>
                <a:latin typeface="XM Vahid"/>
                <a:ea typeface="XM Vahid"/>
                <a:cs typeface="XM Vahid"/>
                <a:sym typeface="XM Vahid"/>
              </a:rPr>
              <a:t>: Assigned the appropriate prepaid account code.</a:t>
            </a:r>
          </a:p>
          <a:p>
            <a:pPr algn="just">
              <a:lnSpc>
                <a:spcPts val="3662"/>
              </a:lnSpc>
            </a:pPr>
            <a:endParaRPr lang="en-US" sz="2615" dirty="0">
              <a:solidFill>
                <a:srgbClr val="000000"/>
              </a:solidFill>
              <a:latin typeface="XM Vahid"/>
              <a:ea typeface="XM Vahid"/>
              <a:cs typeface="XM Vahid"/>
              <a:sym typeface="XM Vahid"/>
            </a:endParaRPr>
          </a:p>
          <a:p>
            <a:pPr algn="just">
              <a:lnSpc>
                <a:spcPts val="3662"/>
              </a:lnSpc>
            </a:pPr>
            <a:r>
              <a:rPr lang="en-US" sz="2615" b="1" dirty="0">
                <a:solidFill>
                  <a:srgbClr val="000000"/>
                </a:solidFill>
                <a:latin typeface="XM Vahid Bold"/>
                <a:ea typeface="XM Vahid Bold"/>
                <a:cs typeface="XM Vahid Bold"/>
                <a:sym typeface="XM Vahid Bold"/>
              </a:rPr>
              <a:t>Discount Taken Account</a:t>
            </a:r>
            <a:r>
              <a:rPr lang="en-US" sz="2615" dirty="0">
                <a:solidFill>
                  <a:srgbClr val="000000"/>
                </a:solidFill>
                <a:latin typeface="XM Vahid"/>
                <a:ea typeface="XM Vahid"/>
                <a:cs typeface="XM Vahid"/>
                <a:sym typeface="XM Vahid"/>
              </a:rPr>
              <a:t>: Linked to the discount account for recording discounts received.</a:t>
            </a:r>
          </a:p>
          <a:p>
            <a:pPr algn="just">
              <a:lnSpc>
                <a:spcPts val="3662"/>
              </a:lnSpc>
            </a:pPr>
            <a:r>
              <a:rPr lang="en-US" sz="2615" b="1" dirty="0">
                <a:solidFill>
                  <a:srgbClr val="000000"/>
                </a:solidFill>
                <a:latin typeface="XM Vahid Bold"/>
                <a:ea typeface="XM Vahid Bold"/>
                <a:cs typeface="XM Vahid Bold"/>
                <a:sym typeface="XM Vahid Bold"/>
              </a:rPr>
              <a:t>PO Rate Variance Gain Account</a:t>
            </a:r>
            <a:r>
              <a:rPr lang="en-US" sz="2615" dirty="0">
                <a:solidFill>
                  <a:srgbClr val="000000"/>
                </a:solidFill>
                <a:latin typeface="XM Vahid"/>
                <a:ea typeface="XM Vahid"/>
                <a:cs typeface="XM Vahid"/>
                <a:sym typeface="XM Vahid"/>
              </a:rPr>
              <a:t>: We assigned the account to track any gains from purchase order rate variances.</a:t>
            </a:r>
          </a:p>
          <a:p>
            <a:pPr algn="just">
              <a:lnSpc>
                <a:spcPts val="3662"/>
              </a:lnSpc>
            </a:pPr>
            <a:endParaRPr lang="en-US" sz="2615" dirty="0">
              <a:solidFill>
                <a:srgbClr val="000000"/>
              </a:solidFill>
              <a:latin typeface="XM Vahid"/>
              <a:ea typeface="XM Vahid"/>
              <a:cs typeface="XM Vahid"/>
              <a:sym typeface="XM Vahid"/>
            </a:endParaRPr>
          </a:p>
          <a:p>
            <a:pPr algn="just">
              <a:lnSpc>
                <a:spcPts val="3662"/>
              </a:lnSpc>
            </a:pPr>
            <a:r>
              <a:rPr lang="en-US" sz="2615" b="1" dirty="0">
                <a:solidFill>
                  <a:srgbClr val="000000"/>
                </a:solidFill>
                <a:latin typeface="XM Vahid Bold"/>
                <a:ea typeface="XM Vahid Bold"/>
                <a:cs typeface="XM Vahid Bold"/>
                <a:sym typeface="XM Vahid Bold"/>
              </a:rPr>
              <a:t>PO Rate Variance Loss Account</a:t>
            </a:r>
            <a:r>
              <a:rPr lang="en-US" sz="2615" dirty="0">
                <a:solidFill>
                  <a:srgbClr val="000000"/>
                </a:solidFill>
                <a:latin typeface="XM Vahid"/>
                <a:ea typeface="XM Vahid"/>
                <a:cs typeface="XM Vahid"/>
                <a:sym typeface="XM Vahid"/>
              </a:rPr>
              <a:t>: Assigned the expense account to record any losses related to purchase order rate variances.</a:t>
            </a:r>
          </a:p>
          <a:p>
            <a:pPr algn="just">
              <a:lnSpc>
                <a:spcPts val="3662"/>
              </a:lnSpc>
            </a:pPr>
            <a:endParaRPr lang="en-US" sz="2615" dirty="0">
              <a:solidFill>
                <a:srgbClr val="000000"/>
              </a:solidFill>
              <a:latin typeface="XM Vahid"/>
              <a:ea typeface="XM Vahid"/>
              <a:cs typeface="XM Vahid"/>
              <a:sym typeface="XM Vahid"/>
            </a:endParaRPr>
          </a:p>
          <a:p>
            <a:pPr algn="l" rtl="1">
              <a:lnSpc>
                <a:spcPts val="3662"/>
              </a:lnSpc>
            </a:pPr>
            <a:r>
              <a:rPr lang="en-US" sz="2615" dirty="0">
                <a:solidFill>
                  <a:srgbClr val="000000"/>
                </a:solidFill>
                <a:latin typeface="XM Vahid"/>
                <a:ea typeface="XM Vahid"/>
                <a:cs typeface="XM Vahid"/>
                <a:sym typeface="XM Vahid"/>
              </a:rPr>
              <a:t>These accounts ensure proper management of financial transactions related to payables, including handling prepayments, discounts, and rate variances.</a:t>
            </a:r>
            <a:endParaRPr lang="ar-EG" sz="2615" dirty="0">
              <a:solidFill>
                <a:srgbClr val="000000"/>
              </a:solidFill>
              <a:latin typeface="XM Vahid"/>
              <a:ea typeface="XM Vahid"/>
              <a:cs typeface="XM Vahid"/>
              <a:sym typeface="XM Vahid"/>
              <a:rt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4" name="TextBox 4"/>
          <p:cNvSpPr txBox="1"/>
          <p:nvPr/>
        </p:nvSpPr>
        <p:spPr>
          <a:xfrm>
            <a:off x="170848" y="1091108"/>
            <a:ext cx="9637824" cy="8104783"/>
          </a:xfrm>
          <a:prstGeom prst="rect">
            <a:avLst/>
          </a:prstGeom>
        </p:spPr>
        <p:txBody>
          <a:bodyPr lIns="0" tIns="0" rIns="0" bIns="0" rtlCol="0" anchor="t">
            <a:spAutoFit/>
          </a:bodyPr>
          <a:lstStyle/>
          <a:p>
            <a:pPr algn="just">
              <a:lnSpc>
                <a:spcPts val="4024"/>
              </a:lnSpc>
            </a:pPr>
            <a:endParaRPr dirty="0"/>
          </a:p>
          <a:p>
            <a:pPr algn="just">
              <a:lnSpc>
                <a:spcPts val="3662"/>
              </a:lnSpc>
            </a:pPr>
            <a:endParaRPr dirty="0"/>
          </a:p>
          <a:p>
            <a:pPr>
              <a:lnSpc>
                <a:spcPts val="3662"/>
              </a:lnSpc>
            </a:pPr>
            <a:r>
              <a:rPr lang="en-US" sz="2615" dirty="0">
                <a:solidFill>
                  <a:srgbClr val="000000"/>
                </a:solidFill>
                <a:latin typeface="XM Vahid"/>
                <a:cs typeface="XM Vahid"/>
              </a:rPr>
              <a:t>In the Supplier-Purchasing section of the Financial Options, we focused on linking the previously created Inventory Organization to the Payables module.</a:t>
            </a:r>
          </a:p>
          <a:p>
            <a:pPr>
              <a:lnSpc>
                <a:spcPts val="3662"/>
              </a:lnSpc>
            </a:pPr>
            <a:br>
              <a:rPr lang="en-US" sz="2615" b="1" dirty="0">
                <a:solidFill>
                  <a:srgbClr val="000000"/>
                </a:solidFill>
                <a:latin typeface="XM Vahid Bold"/>
                <a:cs typeface="XM Vahid Bold"/>
              </a:rPr>
            </a:br>
            <a:r>
              <a:rPr lang="en-US" sz="2615" dirty="0">
                <a:solidFill>
                  <a:srgbClr val="000000"/>
                </a:solidFill>
                <a:latin typeface="XM Vahid Bold"/>
                <a:cs typeface="XM Vahid Bold"/>
              </a:rPr>
              <a:t>This ensures that the inventory setup is properly integrated with supplier and purchasing processes.</a:t>
            </a:r>
          </a:p>
          <a:p>
            <a:pPr>
              <a:lnSpc>
                <a:spcPts val="3662"/>
              </a:lnSpc>
            </a:pPr>
            <a:br>
              <a:rPr lang="en-US" sz="2615" b="1" dirty="0">
                <a:solidFill>
                  <a:srgbClr val="000000"/>
                </a:solidFill>
                <a:latin typeface="XM Vahid Bold"/>
                <a:cs typeface="XM Vahid Bold"/>
              </a:rPr>
            </a:br>
            <a:r>
              <a:rPr lang="en-US" sz="2615" b="1" dirty="0">
                <a:solidFill>
                  <a:srgbClr val="000000"/>
                </a:solidFill>
                <a:latin typeface="XM Vahid Bold"/>
                <a:cs typeface="XM Vahid Bold"/>
              </a:rPr>
              <a:t>Key action:</a:t>
            </a:r>
          </a:p>
          <a:p>
            <a:pPr>
              <a:lnSpc>
                <a:spcPts val="3662"/>
              </a:lnSpc>
            </a:pPr>
            <a:br>
              <a:rPr lang="en-US" sz="2615" b="1" dirty="0">
                <a:solidFill>
                  <a:srgbClr val="000000"/>
                </a:solidFill>
                <a:latin typeface="XM Vahid Bold"/>
                <a:cs typeface="XM Vahid Bold"/>
              </a:rPr>
            </a:br>
            <a:r>
              <a:rPr lang="en-US" sz="2615" dirty="0">
                <a:solidFill>
                  <a:srgbClr val="000000"/>
                </a:solidFill>
                <a:latin typeface="XM Vahid Bold"/>
                <a:cs typeface="XM Vahid Bold"/>
              </a:rPr>
              <a:t>We linked the Inventory Organization we created earlier to the supplier and purchasing settings.</a:t>
            </a:r>
            <a:br>
              <a:rPr lang="en-US" sz="2615" dirty="0">
                <a:solidFill>
                  <a:srgbClr val="000000"/>
                </a:solidFill>
                <a:latin typeface="XM Vahid"/>
                <a:cs typeface="XM Vahid"/>
              </a:rPr>
            </a:br>
            <a:r>
              <a:rPr lang="en-US" sz="2615" dirty="0">
                <a:solidFill>
                  <a:srgbClr val="000000"/>
                </a:solidFill>
                <a:latin typeface="XM Vahid"/>
                <a:cs typeface="XM Vahid"/>
              </a:rPr>
              <a:t>With this step, we ensure smooth integration between inventory management and the Payables system, allowing for accurate tracking and accounting of purchases.</a:t>
            </a:r>
            <a:br>
              <a:rPr lang="en-US" sz="2800" dirty="0"/>
            </a:br>
            <a:endParaRPr lang="ar-EG" sz="2615" dirty="0">
              <a:solidFill>
                <a:srgbClr val="000000"/>
              </a:solidFill>
              <a:latin typeface="XM Vahid"/>
              <a:ea typeface="XM Vahid"/>
              <a:cs typeface="XM Vahid"/>
              <a:sym typeface="XM Vahid"/>
              <a:rtl/>
            </a:endParaRPr>
          </a:p>
        </p:txBody>
      </p:sp>
      <p:sp>
        <p:nvSpPr>
          <p:cNvPr id="5" name="Freeform 5"/>
          <p:cNvSpPr/>
          <p:nvPr/>
        </p:nvSpPr>
        <p:spPr>
          <a:xfrm>
            <a:off x="9976736" y="2857500"/>
            <a:ext cx="8126561" cy="4299892"/>
          </a:xfrm>
          <a:custGeom>
            <a:avLst/>
            <a:gdLst/>
            <a:ahLst/>
            <a:cxnLst/>
            <a:rect l="l" t="t" r="r" b="b"/>
            <a:pathLst>
              <a:path w="8126561" h="4299892">
                <a:moveTo>
                  <a:pt x="0" y="0"/>
                </a:moveTo>
                <a:lnTo>
                  <a:pt x="8126561" y="0"/>
                </a:lnTo>
                <a:lnTo>
                  <a:pt x="8126561" y="4299892"/>
                </a:lnTo>
                <a:lnTo>
                  <a:pt x="0" y="4299892"/>
                </a:lnTo>
                <a:lnTo>
                  <a:pt x="0" y="0"/>
                </a:lnTo>
                <a:close/>
              </a:path>
            </a:pathLst>
          </a:custGeom>
          <a:blipFill>
            <a:blip r:embed="rId3"/>
            <a:stretch>
              <a:fillRect r="-18661" b="-38315"/>
            </a:stretch>
          </a:blipFill>
        </p:spPr>
      </p:sp>
    </p:spTree>
    <p:extLst>
      <p:ext uri="{BB962C8B-B14F-4D97-AF65-F5344CB8AC3E}">
        <p14:creationId xmlns:p14="http://schemas.microsoft.com/office/powerpoint/2010/main" val="304553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5127387" y="2125971"/>
            <a:ext cx="8033226" cy="5603217"/>
          </a:xfrm>
          <a:custGeom>
            <a:avLst/>
            <a:gdLst/>
            <a:ahLst/>
            <a:cxnLst/>
            <a:rect l="l" t="t" r="r" b="b"/>
            <a:pathLst>
              <a:path w="8033226" h="5603217">
                <a:moveTo>
                  <a:pt x="0" y="0"/>
                </a:moveTo>
                <a:lnTo>
                  <a:pt x="8033226" y="0"/>
                </a:lnTo>
                <a:lnTo>
                  <a:pt x="8033226" y="5603217"/>
                </a:lnTo>
                <a:lnTo>
                  <a:pt x="0" y="56032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694332" y="2882133"/>
            <a:ext cx="3139411" cy="904599"/>
          </a:xfrm>
          <a:prstGeom prst="rect">
            <a:avLst/>
          </a:prstGeom>
        </p:spPr>
        <p:txBody>
          <a:bodyPr lIns="0" tIns="0" rIns="0" bIns="0" rtlCol="0" anchor="t">
            <a:spAutoFit/>
          </a:bodyPr>
          <a:lstStyle/>
          <a:p>
            <a:pPr algn="ctr" rtl="1">
              <a:lnSpc>
                <a:spcPts val="7440"/>
              </a:lnSpc>
            </a:pPr>
            <a:r>
              <a:rPr lang="ar-EG" sz="5314" b="1">
                <a:solidFill>
                  <a:srgbClr val="000000">
                    <a:alpha val="81961"/>
                  </a:srgbClr>
                </a:solidFill>
                <a:latin typeface="XM Vahid Bold"/>
                <a:ea typeface="XM Vahid Bold"/>
                <a:cs typeface="XM Vahid Bold"/>
                <a:sym typeface="XM Vahid Bold"/>
                <a:rtl/>
              </a:rPr>
              <a:t> </a:t>
            </a:r>
            <a:r>
              <a:rPr lang="en-US" sz="5314" b="1">
                <a:solidFill>
                  <a:srgbClr val="000000">
                    <a:alpha val="81961"/>
                  </a:srgbClr>
                </a:solidFill>
                <a:latin typeface="XM Vahid Bold"/>
                <a:ea typeface="XM Vahid Bold"/>
                <a:cs typeface="XM Vahid Bold"/>
                <a:sym typeface="XM Vahid Bold"/>
              </a:rPr>
              <a:t>Payables</a:t>
            </a:r>
            <a:r>
              <a:rPr lang="ar-EG" sz="5314" b="1">
                <a:solidFill>
                  <a:srgbClr val="000000">
                    <a:alpha val="81961"/>
                  </a:srgbClr>
                </a:solidFill>
                <a:latin typeface="XM Vahid Bold"/>
                <a:ea typeface="XM Vahid Bold"/>
                <a:cs typeface="XM Vahid Bold"/>
                <a:sym typeface="XM Vahid Bold"/>
                <a:rtl/>
              </a:rPr>
              <a:t> </a:t>
            </a:r>
          </a:p>
        </p:txBody>
      </p:sp>
      <p:sp>
        <p:nvSpPr>
          <p:cNvPr id="5" name="TextBox 5"/>
          <p:cNvSpPr txBox="1"/>
          <p:nvPr/>
        </p:nvSpPr>
        <p:spPr>
          <a:xfrm>
            <a:off x="4952330" y="4264535"/>
            <a:ext cx="8383339" cy="894080"/>
          </a:xfrm>
          <a:prstGeom prst="rect">
            <a:avLst/>
          </a:prstGeom>
        </p:spPr>
        <p:txBody>
          <a:bodyPr lIns="0" tIns="0" rIns="0" bIns="0" rtlCol="0" anchor="t">
            <a:spAutoFit/>
          </a:bodyPr>
          <a:lstStyle/>
          <a:p>
            <a:pPr algn="ctr" rtl="1">
              <a:lnSpc>
                <a:spcPts val="7419"/>
              </a:lnSpc>
            </a:pPr>
            <a:r>
              <a:rPr lang="en-US" sz="5299" b="1">
                <a:solidFill>
                  <a:srgbClr val="000000">
                    <a:alpha val="80784"/>
                  </a:srgbClr>
                </a:solidFill>
                <a:latin typeface="XM Vahid Bold"/>
                <a:ea typeface="XM Vahid Bold"/>
                <a:cs typeface="XM Vahid Bold"/>
                <a:sym typeface="XM Vahid Bold"/>
              </a:rPr>
              <a:t>System</a:t>
            </a:r>
            <a:r>
              <a:rPr lang="ar-EG" sz="5299" b="1">
                <a:solidFill>
                  <a:srgbClr val="000000">
                    <a:alpha val="80784"/>
                  </a:srgbClr>
                </a:solidFill>
                <a:latin typeface="XM Vahid Bold"/>
                <a:ea typeface="XM Vahid Bold"/>
                <a:cs typeface="XM Vahid Bold"/>
                <a:sym typeface="XM Vahid Bold"/>
                <a:rtl/>
              </a:rPr>
              <a:t> </a:t>
            </a:r>
          </a:p>
        </p:txBody>
      </p:sp>
      <p:sp>
        <p:nvSpPr>
          <p:cNvPr id="6" name="TextBox 6"/>
          <p:cNvSpPr txBox="1"/>
          <p:nvPr/>
        </p:nvSpPr>
        <p:spPr>
          <a:xfrm>
            <a:off x="8951762" y="5634865"/>
            <a:ext cx="1763960" cy="904599"/>
          </a:xfrm>
          <a:prstGeom prst="rect">
            <a:avLst/>
          </a:prstGeom>
        </p:spPr>
        <p:txBody>
          <a:bodyPr lIns="0" tIns="0" rIns="0" bIns="0" rtlCol="0" anchor="t">
            <a:spAutoFit/>
          </a:bodyPr>
          <a:lstStyle/>
          <a:p>
            <a:pPr algn="ctr">
              <a:lnSpc>
                <a:spcPts val="7440"/>
              </a:lnSpc>
            </a:pPr>
            <a:r>
              <a:rPr lang="en-US" sz="5314" b="1">
                <a:solidFill>
                  <a:srgbClr val="000000">
                    <a:alpha val="80784"/>
                  </a:srgbClr>
                </a:solidFill>
                <a:latin typeface="XM Vahid Bold"/>
                <a:ea typeface="XM Vahid Bold"/>
                <a:cs typeface="XM Vahid Bold"/>
                <a:sym typeface="XM Vahid Bold"/>
              </a:rPr>
              <a:t>Setup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2989505" y="4501377"/>
            <a:ext cx="11676464" cy="5549248"/>
          </a:xfrm>
          <a:custGeom>
            <a:avLst/>
            <a:gdLst/>
            <a:ahLst/>
            <a:cxnLst/>
            <a:rect l="l" t="t" r="r" b="b"/>
            <a:pathLst>
              <a:path w="11676464" h="5549248">
                <a:moveTo>
                  <a:pt x="0" y="0"/>
                </a:moveTo>
                <a:lnTo>
                  <a:pt x="11676464" y="0"/>
                </a:lnTo>
                <a:lnTo>
                  <a:pt x="11676464" y="5549248"/>
                </a:lnTo>
                <a:lnTo>
                  <a:pt x="0" y="5549248"/>
                </a:lnTo>
                <a:lnTo>
                  <a:pt x="0" y="0"/>
                </a:lnTo>
                <a:close/>
              </a:path>
            </a:pathLst>
          </a:custGeom>
          <a:blipFill>
            <a:blip r:embed="rId3"/>
            <a:stretch>
              <a:fillRect t="-566" r="-2155" b="-6802"/>
            </a:stretch>
          </a:blipFill>
        </p:spPr>
      </p:sp>
      <p:sp>
        <p:nvSpPr>
          <p:cNvPr id="4" name="TextBox 4"/>
          <p:cNvSpPr txBox="1"/>
          <p:nvPr/>
        </p:nvSpPr>
        <p:spPr>
          <a:xfrm>
            <a:off x="3236125" y="220693"/>
            <a:ext cx="11429844" cy="4785221"/>
          </a:xfrm>
          <a:prstGeom prst="rect">
            <a:avLst/>
          </a:prstGeom>
        </p:spPr>
        <p:txBody>
          <a:bodyPr lIns="0" tIns="0" rIns="0" bIns="0" rtlCol="0" anchor="t">
            <a:spAutoFit/>
          </a:bodyPr>
          <a:lstStyle/>
          <a:p>
            <a:pPr algn="just">
              <a:lnSpc>
                <a:spcPts val="3834"/>
              </a:lnSpc>
            </a:pPr>
            <a:endParaRPr/>
          </a:p>
          <a:p>
            <a:pPr algn="just">
              <a:lnSpc>
                <a:spcPts val="3834"/>
              </a:lnSpc>
            </a:pPr>
            <a:endParaRPr/>
          </a:p>
          <a:p>
            <a:pPr algn="ctr">
              <a:lnSpc>
                <a:spcPts val="3834"/>
              </a:lnSpc>
            </a:pPr>
            <a:r>
              <a:rPr lang="en-US" sz="2739" b="1">
                <a:solidFill>
                  <a:srgbClr val="000000"/>
                </a:solidFill>
                <a:latin typeface="XM Vahid Bold"/>
                <a:ea typeface="XM Vahid Bold"/>
                <a:cs typeface="XM Vahid Bold"/>
                <a:sym typeface="XM Vahid Bold"/>
              </a:rPr>
              <a:t>Supplier Numbering: </a:t>
            </a:r>
            <a:r>
              <a:rPr lang="en-US" sz="2739">
                <a:solidFill>
                  <a:srgbClr val="000000"/>
                </a:solidFill>
                <a:latin typeface="XM Vahid"/>
                <a:ea typeface="XM Vahid"/>
                <a:cs typeface="XM Vahid"/>
                <a:sym typeface="XM Vahid"/>
              </a:rPr>
              <a:t>We defined how supplier numbers</a:t>
            </a:r>
          </a:p>
          <a:p>
            <a:pPr algn="ctr">
              <a:lnSpc>
                <a:spcPts val="3834"/>
              </a:lnSpc>
            </a:pPr>
            <a:r>
              <a:rPr lang="en-US" sz="2739">
                <a:solidFill>
                  <a:srgbClr val="000000"/>
                </a:solidFill>
                <a:latin typeface="XM Vahid"/>
                <a:ea typeface="XM Vahid"/>
                <a:cs typeface="XM Vahid"/>
                <a:sym typeface="XM Vahid"/>
              </a:rPr>
              <a:t> will be generated either automatically or manually, and set the next supplier number for future use.</a:t>
            </a:r>
          </a:p>
          <a:p>
            <a:pPr algn="ctr">
              <a:lnSpc>
                <a:spcPts val="3834"/>
              </a:lnSpc>
            </a:pPr>
            <a:r>
              <a:rPr lang="en-US" sz="2739" b="1">
                <a:solidFill>
                  <a:srgbClr val="000000"/>
                </a:solidFill>
                <a:latin typeface="XM Vahid Bold"/>
                <a:ea typeface="XM Vahid Bold"/>
                <a:cs typeface="XM Vahid Bold"/>
                <a:sym typeface="XM Vahid Bold"/>
              </a:rPr>
              <a:t>Invoice Match Option</a:t>
            </a:r>
            <a:r>
              <a:rPr lang="en-US" sz="2739">
                <a:solidFill>
                  <a:srgbClr val="000000"/>
                </a:solidFill>
                <a:latin typeface="XM Vahid"/>
                <a:ea typeface="XM Vahid"/>
                <a:cs typeface="XM Vahid"/>
                <a:sym typeface="XM Vahid"/>
              </a:rPr>
              <a:t>: We selected the invoice matching method:</a:t>
            </a:r>
          </a:p>
          <a:p>
            <a:pPr algn="ctr">
              <a:lnSpc>
                <a:spcPts val="3834"/>
              </a:lnSpc>
            </a:pPr>
            <a:r>
              <a:rPr lang="en-US" sz="2739" b="1">
                <a:solidFill>
                  <a:srgbClr val="000000"/>
                </a:solidFill>
                <a:latin typeface="XM Vahid Bold"/>
                <a:ea typeface="XM Vahid Bold"/>
                <a:cs typeface="XM Vahid Bold"/>
                <a:sym typeface="XM Vahid Bold"/>
              </a:rPr>
              <a:t>PO-based Matching</a:t>
            </a:r>
            <a:r>
              <a:rPr lang="en-US" sz="2739">
                <a:solidFill>
                  <a:srgbClr val="000000"/>
                </a:solidFill>
                <a:latin typeface="XM Vahid"/>
                <a:ea typeface="XM Vahid"/>
                <a:cs typeface="XM Vahid"/>
                <a:sym typeface="XM Vahid"/>
              </a:rPr>
              <a:t>: This is a 2-way match, where invoices are matched with Purchase Orders (PO).</a:t>
            </a:r>
          </a:p>
          <a:p>
            <a:pPr algn="ctr">
              <a:lnSpc>
                <a:spcPts val="3834"/>
              </a:lnSpc>
            </a:pPr>
            <a:endParaRPr lang="en-US" sz="2739">
              <a:solidFill>
                <a:srgbClr val="000000"/>
              </a:solidFill>
              <a:latin typeface="XM Vahid"/>
              <a:ea typeface="XM Vahid"/>
              <a:cs typeface="XM Vahid"/>
              <a:sym typeface="XM Vahid"/>
            </a:endParaRPr>
          </a:p>
          <a:p>
            <a:pPr algn="ctr">
              <a:lnSpc>
                <a:spcPts val="3834"/>
              </a:lnSpc>
            </a:pPr>
            <a:endParaRPr lang="en-US" sz="2739">
              <a:solidFill>
                <a:srgbClr val="000000"/>
              </a:solidFill>
              <a:latin typeface="XM Vahid"/>
              <a:ea typeface="XM Vahid"/>
              <a:cs typeface="XM Vahid"/>
              <a:sym typeface="XM Vahi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7618224" y="2295715"/>
            <a:ext cx="10669776" cy="5866754"/>
          </a:xfrm>
          <a:custGeom>
            <a:avLst/>
            <a:gdLst/>
            <a:ahLst/>
            <a:cxnLst/>
            <a:rect l="l" t="t" r="r" b="b"/>
            <a:pathLst>
              <a:path w="10669776" h="5866754">
                <a:moveTo>
                  <a:pt x="0" y="0"/>
                </a:moveTo>
                <a:lnTo>
                  <a:pt x="10669776" y="0"/>
                </a:lnTo>
                <a:lnTo>
                  <a:pt x="10669776" y="5866754"/>
                </a:lnTo>
                <a:lnTo>
                  <a:pt x="0" y="5866754"/>
                </a:lnTo>
                <a:lnTo>
                  <a:pt x="0" y="0"/>
                </a:lnTo>
                <a:close/>
              </a:path>
            </a:pathLst>
          </a:custGeom>
          <a:blipFill>
            <a:blip r:embed="rId3"/>
            <a:stretch>
              <a:fillRect l="-3571" r="-8911" b="-2184"/>
            </a:stretch>
          </a:blipFill>
        </p:spPr>
      </p:sp>
      <p:sp>
        <p:nvSpPr>
          <p:cNvPr id="4" name="TextBox 4"/>
          <p:cNvSpPr txBox="1"/>
          <p:nvPr/>
        </p:nvSpPr>
        <p:spPr>
          <a:xfrm>
            <a:off x="251663" y="1830973"/>
            <a:ext cx="7113129" cy="7547614"/>
          </a:xfrm>
          <a:prstGeom prst="rect">
            <a:avLst/>
          </a:prstGeom>
        </p:spPr>
        <p:txBody>
          <a:bodyPr lIns="0" tIns="0" rIns="0" bIns="0" rtlCol="0" anchor="t">
            <a:spAutoFit/>
          </a:bodyPr>
          <a:lstStyle/>
          <a:p>
            <a:pPr marL="0" lvl="0" indent="0" algn="just">
              <a:lnSpc>
                <a:spcPts val="3989"/>
              </a:lnSpc>
              <a:spcBef>
                <a:spcPct val="0"/>
              </a:spcBef>
            </a:pPr>
            <a:r>
              <a:rPr lang="en-US" sz="2849" b="1" u="none" strike="noStrike">
                <a:solidFill>
                  <a:srgbClr val="000000"/>
                </a:solidFill>
                <a:latin typeface="XM Vahid Bold"/>
                <a:ea typeface="XM Vahid Bold"/>
                <a:cs typeface="XM Vahid Bold"/>
                <a:sym typeface="XM Vahid Bold"/>
              </a:rPr>
              <a:t>Receipt-based Matching:</a:t>
            </a:r>
            <a:r>
              <a:rPr lang="en-US" sz="2849" u="none" strike="noStrike">
                <a:solidFill>
                  <a:srgbClr val="000000"/>
                </a:solidFill>
                <a:latin typeface="XM Vahid"/>
                <a:ea typeface="XM Vahid"/>
                <a:cs typeface="XM Vahid"/>
                <a:sym typeface="XM Vahid"/>
              </a:rPr>
              <a:t> This is a 3-way match, where invoices are matched with both Purchase Orders and Receipts.</a:t>
            </a:r>
          </a:p>
          <a:p>
            <a:pPr marL="0" lvl="0" indent="0" algn="just">
              <a:lnSpc>
                <a:spcPts val="3989"/>
              </a:lnSpc>
              <a:spcBef>
                <a:spcPct val="0"/>
              </a:spcBef>
            </a:pPr>
            <a:endParaRPr lang="en-US" sz="2849" u="none" strike="noStrike">
              <a:solidFill>
                <a:srgbClr val="000000"/>
              </a:solidFill>
              <a:latin typeface="XM Vahid"/>
              <a:ea typeface="XM Vahid"/>
              <a:cs typeface="XM Vahid"/>
              <a:sym typeface="XM Vahid"/>
            </a:endParaRPr>
          </a:p>
          <a:p>
            <a:pPr marL="0" lvl="0" indent="0" algn="just">
              <a:lnSpc>
                <a:spcPts val="3989"/>
              </a:lnSpc>
              <a:spcBef>
                <a:spcPct val="0"/>
              </a:spcBef>
            </a:pPr>
            <a:r>
              <a:rPr lang="en-US" sz="2849" b="1" u="none" strike="noStrike">
                <a:solidFill>
                  <a:srgbClr val="000000"/>
                </a:solidFill>
                <a:latin typeface="XM Vahid Bold"/>
                <a:ea typeface="XM Vahid Bold"/>
                <a:cs typeface="XM Vahid Bold"/>
                <a:sym typeface="XM Vahid Bold"/>
              </a:rPr>
              <a:t>Terms Date Basis:</a:t>
            </a:r>
            <a:r>
              <a:rPr lang="en-US" sz="2849" u="none" strike="noStrike">
                <a:solidFill>
                  <a:srgbClr val="000000"/>
                </a:solidFill>
                <a:latin typeface="XM Vahid"/>
                <a:ea typeface="XM Vahid"/>
                <a:cs typeface="XM Vahid"/>
                <a:sym typeface="XM Vahid"/>
              </a:rPr>
              <a:t> We configured the Terms Date Basis to be based on the Invoice Date, ensuring that payment terms are calculated correctly from the invoice date.</a:t>
            </a:r>
          </a:p>
          <a:p>
            <a:pPr marL="0" lvl="0" indent="0" algn="just">
              <a:lnSpc>
                <a:spcPts val="3989"/>
              </a:lnSpc>
              <a:spcBef>
                <a:spcPct val="0"/>
              </a:spcBef>
            </a:pPr>
            <a:endParaRPr lang="en-US" sz="2849" u="none" strike="noStrike">
              <a:solidFill>
                <a:srgbClr val="000000"/>
              </a:solidFill>
              <a:latin typeface="XM Vahid"/>
              <a:ea typeface="XM Vahid"/>
              <a:cs typeface="XM Vahid"/>
              <a:sym typeface="XM Vahid"/>
            </a:endParaRPr>
          </a:p>
          <a:p>
            <a:pPr marL="0" lvl="0" indent="0" algn="just">
              <a:lnSpc>
                <a:spcPts val="3989"/>
              </a:lnSpc>
              <a:spcBef>
                <a:spcPct val="0"/>
              </a:spcBef>
            </a:pPr>
            <a:r>
              <a:rPr lang="en-US" sz="2849" b="1" u="none" strike="noStrike">
                <a:solidFill>
                  <a:srgbClr val="000000"/>
                </a:solidFill>
                <a:latin typeface="XM Vahid Bold"/>
                <a:ea typeface="XM Vahid Bold"/>
                <a:cs typeface="XM Vahid Bold"/>
                <a:sym typeface="XM Vahid Bold"/>
              </a:rPr>
              <a:t>These settings are essential for ensuring that invoices are processed correctly and matched with the appropriate documents to avoid errors and crepancies.</a:t>
            </a:r>
          </a:p>
          <a:p>
            <a:pPr marL="0" lvl="0" indent="0" algn="just">
              <a:lnSpc>
                <a:spcPts val="3989"/>
              </a:lnSpc>
              <a:spcBef>
                <a:spcPct val="0"/>
              </a:spcBef>
            </a:pPr>
            <a:endParaRPr lang="en-US" sz="2849" b="1" u="none" strike="noStrike">
              <a:solidFill>
                <a:srgbClr val="000000"/>
              </a:solidFill>
              <a:latin typeface="XM Vahid Bold"/>
              <a:ea typeface="XM Vahid Bold"/>
              <a:cs typeface="XM Vahid Bold"/>
              <a:sym typeface="XM Vahid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179840" y="4178838"/>
            <a:ext cx="10287000"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F4434A"/>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401083" y="8421603"/>
            <a:ext cx="2972280" cy="1673393"/>
          </a:xfrm>
          <a:custGeom>
            <a:avLst/>
            <a:gdLst/>
            <a:ahLst/>
            <a:cxnLst/>
            <a:rect l="l" t="t" r="r" b="b"/>
            <a:pathLst>
              <a:path w="2972280" h="1673393">
                <a:moveTo>
                  <a:pt x="0" y="0"/>
                </a:moveTo>
                <a:lnTo>
                  <a:pt x="2972280" y="0"/>
                </a:lnTo>
                <a:lnTo>
                  <a:pt x="2972280" y="1673394"/>
                </a:lnTo>
                <a:lnTo>
                  <a:pt x="0" y="1673394"/>
                </a:lnTo>
                <a:lnTo>
                  <a:pt x="0" y="0"/>
                </a:lnTo>
                <a:close/>
              </a:path>
            </a:pathLst>
          </a:custGeom>
          <a:blipFill>
            <a:blip r:embed="rId2"/>
            <a:stretch>
              <a:fillRect/>
            </a:stretch>
          </a:blipFill>
        </p:spPr>
      </p:sp>
      <p:sp>
        <p:nvSpPr>
          <p:cNvPr id="6" name="Freeform 6"/>
          <p:cNvSpPr/>
          <p:nvPr/>
        </p:nvSpPr>
        <p:spPr>
          <a:xfrm>
            <a:off x="1028700" y="0"/>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3"/>
            <a:stretch>
              <a:fillRect/>
            </a:stretch>
          </a:blipFill>
        </p:spPr>
      </p:sp>
      <p:sp>
        <p:nvSpPr>
          <p:cNvPr id="7" name="Freeform 7"/>
          <p:cNvSpPr/>
          <p:nvPr/>
        </p:nvSpPr>
        <p:spPr>
          <a:xfrm>
            <a:off x="12105173" y="294161"/>
            <a:ext cx="3537355" cy="1085772"/>
          </a:xfrm>
          <a:custGeom>
            <a:avLst/>
            <a:gdLst/>
            <a:ahLst/>
            <a:cxnLst/>
            <a:rect l="l" t="t" r="r" b="b"/>
            <a:pathLst>
              <a:path w="3537355" h="1085772">
                <a:moveTo>
                  <a:pt x="0" y="0"/>
                </a:moveTo>
                <a:lnTo>
                  <a:pt x="3537355" y="0"/>
                </a:lnTo>
                <a:lnTo>
                  <a:pt x="3537355" y="1085772"/>
                </a:lnTo>
                <a:lnTo>
                  <a:pt x="0" y="1085772"/>
                </a:lnTo>
                <a:lnTo>
                  <a:pt x="0" y="0"/>
                </a:lnTo>
                <a:close/>
              </a:path>
            </a:pathLst>
          </a:custGeom>
          <a:blipFill>
            <a:blip r:embed="rId4"/>
            <a:stretch>
              <a:fillRect/>
            </a:stretch>
          </a:blipFill>
        </p:spPr>
      </p:sp>
      <p:grpSp>
        <p:nvGrpSpPr>
          <p:cNvPr id="8" name="Group 8"/>
          <p:cNvGrpSpPr/>
          <p:nvPr/>
        </p:nvGrpSpPr>
        <p:grpSpPr>
          <a:xfrm>
            <a:off x="-1698498" y="3830553"/>
            <a:ext cx="17642645" cy="2625895"/>
            <a:chOff x="0" y="0"/>
            <a:chExt cx="23523526" cy="3501193"/>
          </a:xfrm>
        </p:grpSpPr>
        <p:sp>
          <p:nvSpPr>
            <p:cNvPr id="9" name="TextBox 9"/>
            <p:cNvSpPr txBox="1"/>
            <p:nvPr/>
          </p:nvSpPr>
          <p:spPr>
            <a:xfrm>
              <a:off x="0" y="-95250"/>
              <a:ext cx="21328498" cy="1151043"/>
            </a:xfrm>
            <a:prstGeom prst="rect">
              <a:avLst/>
            </a:prstGeom>
          </p:spPr>
          <p:txBody>
            <a:bodyPr lIns="0" tIns="0" rIns="0" bIns="0" rtlCol="0" anchor="t">
              <a:spAutoFit/>
            </a:bodyPr>
            <a:lstStyle/>
            <a:p>
              <a:pPr algn="ctr">
                <a:lnSpc>
                  <a:spcPts val="7279"/>
                </a:lnSpc>
              </a:pPr>
              <a:r>
                <a:rPr lang="en-US" sz="5199" b="1">
                  <a:solidFill>
                    <a:srgbClr val="000000"/>
                  </a:solidFill>
                  <a:latin typeface="XM Vahid Bold"/>
                  <a:ea typeface="XM Vahid Bold"/>
                  <a:cs typeface="XM Vahid Bold"/>
                  <a:sym typeface="XM Vahid Bold"/>
                </a:rPr>
                <a:t>Oracle ERP system digital accounting</a:t>
              </a:r>
            </a:p>
          </p:txBody>
        </p:sp>
        <p:sp>
          <p:nvSpPr>
            <p:cNvPr id="10" name="TextBox 10"/>
            <p:cNvSpPr txBox="1"/>
            <p:nvPr/>
          </p:nvSpPr>
          <p:spPr>
            <a:xfrm>
              <a:off x="13399113" y="2350149"/>
              <a:ext cx="10124414" cy="1151043"/>
            </a:xfrm>
            <a:prstGeom prst="rect">
              <a:avLst/>
            </a:prstGeom>
          </p:spPr>
          <p:txBody>
            <a:bodyPr lIns="0" tIns="0" rIns="0" bIns="0" rtlCol="0" anchor="t">
              <a:spAutoFit/>
            </a:bodyPr>
            <a:lstStyle/>
            <a:p>
              <a:pPr algn="ctr">
                <a:lnSpc>
                  <a:spcPts val="7279"/>
                </a:lnSpc>
              </a:pPr>
              <a:r>
                <a:rPr lang="en-US" sz="5199" b="1">
                  <a:solidFill>
                    <a:srgbClr val="000000"/>
                  </a:solidFill>
                  <a:latin typeface="XM Vahid Bold"/>
                  <a:ea typeface="XM Vahid Bold"/>
                  <a:cs typeface="XM Vahid Bold"/>
                  <a:sym typeface="XM Vahid Bold"/>
                </a:rPr>
                <a:t>NXT37_ONL2_ERP4_S1 </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5127387" y="2125971"/>
            <a:ext cx="8033226" cy="5603217"/>
          </a:xfrm>
          <a:custGeom>
            <a:avLst/>
            <a:gdLst/>
            <a:ahLst/>
            <a:cxnLst/>
            <a:rect l="l" t="t" r="r" b="b"/>
            <a:pathLst>
              <a:path w="8033226" h="5603217">
                <a:moveTo>
                  <a:pt x="0" y="0"/>
                </a:moveTo>
                <a:lnTo>
                  <a:pt x="8033226" y="0"/>
                </a:lnTo>
                <a:lnTo>
                  <a:pt x="8033226" y="5603217"/>
                </a:lnTo>
                <a:lnTo>
                  <a:pt x="0" y="56032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821341" y="3718423"/>
            <a:ext cx="3591334" cy="1049681"/>
          </a:xfrm>
          <a:prstGeom prst="rect">
            <a:avLst/>
          </a:prstGeom>
        </p:spPr>
        <p:txBody>
          <a:bodyPr lIns="0" tIns="0" rIns="0" bIns="0" rtlCol="0" anchor="t">
            <a:spAutoFit/>
          </a:bodyPr>
          <a:lstStyle/>
          <a:p>
            <a:pPr algn="ctr" rtl="1">
              <a:lnSpc>
                <a:spcPts val="8512"/>
              </a:lnSpc>
            </a:pPr>
            <a:r>
              <a:rPr lang="ar-EG" sz="6080" b="1">
                <a:solidFill>
                  <a:srgbClr val="000000">
                    <a:alpha val="81961"/>
                  </a:srgbClr>
                </a:solidFill>
                <a:latin typeface="XM Vahid Bold"/>
                <a:ea typeface="XM Vahid Bold"/>
                <a:cs typeface="XM Vahid Bold"/>
                <a:sym typeface="XM Vahid Bold"/>
                <a:rtl/>
              </a:rPr>
              <a:t> </a:t>
            </a:r>
            <a:r>
              <a:rPr lang="en-US" sz="6080" b="1">
                <a:solidFill>
                  <a:srgbClr val="000000">
                    <a:alpha val="81961"/>
                  </a:srgbClr>
                </a:solidFill>
                <a:latin typeface="XM Vahid Bold"/>
                <a:ea typeface="XM Vahid Bold"/>
                <a:cs typeface="XM Vahid Bold"/>
                <a:sym typeface="XM Vahid Bold"/>
              </a:rPr>
              <a:t>Payables</a:t>
            </a:r>
            <a:r>
              <a:rPr lang="ar-EG" sz="6080" b="1">
                <a:solidFill>
                  <a:srgbClr val="000000">
                    <a:alpha val="81961"/>
                  </a:srgbClr>
                </a:solidFill>
                <a:latin typeface="XM Vahid Bold"/>
                <a:ea typeface="XM Vahid Bold"/>
                <a:cs typeface="XM Vahid Bold"/>
                <a:sym typeface="XM Vahid Bold"/>
                <a:rtl/>
              </a:rPr>
              <a:t> </a:t>
            </a:r>
          </a:p>
        </p:txBody>
      </p:sp>
      <p:sp>
        <p:nvSpPr>
          <p:cNvPr id="5" name="TextBox 5"/>
          <p:cNvSpPr txBox="1"/>
          <p:nvPr/>
        </p:nvSpPr>
        <p:spPr>
          <a:xfrm>
            <a:off x="8805760" y="4967193"/>
            <a:ext cx="2776639" cy="1090042"/>
          </a:xfrm>
          <a:prstGeom prst="rect">
            <a:avLst/>
          </a:prstGeom>
        </p:spPr>
        <p:txBody>
          <a:bodyPr wrap="square" lIns="0" tIns="0" rIns="0" bIns="0" rtlCol="0" anchor="t">
            <a:spAutoFit/>
          </a:bodyPr>
          <a:lstStyle/>
          <a:p>
            <a:pPr algn="ctr" rtl="1">
              <a:lnSpc>
                <a:spcPts val="8512"/>
              </a:lnSpc>
            </a:pPr>
            <a:r>
              <a:rPr lang="en-US" sz="6080" b="1" dirty="0">
                <a:solidFill>
                  <a:srgbClr val="000000">
                    <a:alpha val="80784"/>
                  </a:srgbClr>
                </a:solidFill>
                <a:latin typeface="XM Vahid Bold"/>
                <a:ea typeface="XM Vahid Bold"/>
                <a:cs typeface="XM Vahid Bold"/>
                <a:sym typeface="XM Vahid Bold"/>
              </a:rPr>
              <a:t>Options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9144000" y="2515211"/>
            <a:ext cx="8989478" cy="6332828"/>
          </a:xfrm>
          <a:custGeom>
            <a:avLst/>
            <a:gdLst/>
            <a:ahLst/>
            <a:cxnLst/>
            <a:rect l="l" t="t" r="r" b="b"/>
            <a:pathLst>
              <a:path w="8989478" h="6332828">
                <a:moveTo>
                  <a:pt x="0" y="0"/>
                </a:moveTo>
                <a:lnTo>
                  <a:pt x="8989478" y="0"/>
                </a:lnTo>
                <a:lnTo>
                  <a:pt x="8989478" y="6332827"/>
                </a:lnTo>
                <a:lnTo>
                  <a:pt x="0" y="6332827"/>
                </a:lnTo>
                <a:lnTo>
                  <a:pt x="0" y="0"/>
                </a:lnTo>
                <a:close/>
              </a:path>
            </a:pathLst>
          </a:custGeom>
          <a:blipFill>
            <a:blip r:embed="rId3"/>
            <a:stretch>
              <a:fillRect/>
            </a:stretch>
          </a:blipFill>
        </p:spPr>
      </p:sp>
      <p:sp>
        <p:nvSpPr>
          <p:cNvPr id="4" name="TextBox 4"/>
          <p:cNvSpPr txBox="1"/>
          <p:nvPr/>
        </p:nvSpPr>
        <p:spPr>
          <a:xfrm>
            <a:off x="237708" y="2112015"/>
            <a:ext cx="8591702" cy="7694414"/>
          </a:xfrm>
          <a:prstGeom prst="rect">
            <a:avLst/>
          </a:prstGeom>
        </p:spPr>
        <p:txBody>
          <a:bodyPr lIns="0" tIns="0" rIns="0" bIns="0" rtlCol="0" anchor="t">
            <a:spAutoFit/>
          </a:bodyPr>
          <a:lstStyle/>
          <a:p>
            <a:pPr marL="0" lvl="0" indent="0" algn="just">
              <a:lnSpc>
                <a:spcPts val="3989"/>
              </a:lnSpc>
              <a:spcBef>
                <a:spcPct val="0"/>
              </a:spcBef>
            </a:pPr>
            <a:r>
              <a:rPr lang="en-US" sz="2849" b="1" dirty="0">
                <a:solidFill>
                  <a:srgbClr val="000000"/>
                </a:solidFill>
                <a:latin typeface="XM Vahid Bold"/>
                <a:ea typeface="XM Vahid Bold"/>
                <a:cs typeface="XM Vahid Bold"/>
                <a:sym typeface="XM Vahid Bold"/>
              </a:rPr>
              <a:t>In th</a:t>
            </a:r>
            <a:r>
              <a:rPr lang="en-US" sz="2849" b="1" u="none" strike="noStrike" dirty="0">
                <a:solidFill>
                  <a:srgbClr val="000000"/>
                </a:solidFill>
                <a:latin typeface="XM Vahid Bold"/>
                <a:ea typeface="XM Vahid Bold"/>
                <a:cs typeface="XM Vahid Bold"/>
                <a:sym typeface="XM Vahid Bold"/>
              </a:rPr>
              <a:t>e Payables Options setup, we configure critical accounting and currency settings that define how payments, gains, losses, and rounding are handled in the Payables module.</a:t>
            </a:r>
          </a:p>
          <a:p>
            <a:pPr marL="0" lvl="0" indent="0" algn="just">
              <a:lnSpc>
                <a:spcPts val="3989"/>
              </a:lnSpc>
              <a:spcBef>
                <a:spcPct val="0"/>
              </a:spcBef>
            </a:pPr>
            <a:endParaRPr lang="en-US" sz="2849" b="1" u="none" strike="noStrike" dirty="0">
              <a:solidFill>
                <a:srgbClr val="000000"/>
              </a:solidFill>
              <a:latin typeface="XM Vahid Bold"/>
              <a:ea typeface="XM Vahid Bold"/>
              <a:cs typeface="XM Vahid Bold"/>
              <a:sym typeface="XM Vahid Bold"/>
            </a:endParaRPr>
          </a:p>
          <a:p>
            <a:pPr marL="0" lvl="0" indent="0" algn="just">
              <a:lnSpc>
                <a:spcPts val="3989"/>
              </a:lnSpc>
              <a:spcBef>
                <a:spcPct val="0"/>
              </a:spcBef>
            </a:pPr>
            <a:r>
              <a:rPr lang="en-US" sz="2849" b="1" u="none" strike="noStrike" dirty="0">
                <a:solidFill>
                  <a:srgbClr val="000000"/>
                </a:solidFill>
                <a:latin typeface="XM Vahid Bold"/>
                <a:ea typeface="XM Vahid Bold"/>
                <a:cs typeface="XM Vahid Bold"/>
                <a:sym typeface="XM Vahid Bold"/>
              </a:rPr>
              <a:t>Key Accounting Options:</a:t>
            </a:r>
          </a:p>
          <a:p>
            <a:pPr marL="0" lvl="0" indent="0" algn="just">
              <a:lnSpc>
                <a:spcPts val="3989"/>
              </a:lnSpc>
              <a:spcBef>
                <a:spcPct val="0"/>
              </a:spcBef>
            </a:pPr>
            <a:endParaRPr lang="en-US" sz="2849" b="1" u="none" strike="noStrike" dirty="0">
              <a:solidFill>
                <a:srgbClr val="000000"/>
              </a:solidFill>
              <a:latin typeface="XM Vahid Bold"/>
              <a:ea typeface="XM Vahid Bold"/>
              <a:cs typeface="XM Vahid Bold"/>
              <a:sym typeface="XM Vahid Bold"/>
            </a:endParaRPr>
          </a:p>
          <a:p>
            <a:pPr marL="0" lvl="0" indent="0" algn="just">
              <a:lnSpc>
                <a:spcPts val="3989"/>
              </a:lnSpc>
              <a:spcBef>
                <a:spcPct val="0"/>
              </a:spcBef>
            </a:pPr>
            <a:r>
              <a:rPr lang="en-US" sz="2849" b="1" u="none" strike="noStrike" dirty="0">
                <a:solidFill>
                  <a:srgbClr val="000000"/>
                </a:solidFill>
                <a:latin typeface="XM Vahid Bold"/>
                <a:ea typeface="XM Vahid Bold"/>
                <a:cs typeface="XM Vahid Bold"/>
                <a:sym typeface="XM Vahid Bold"/>
              </a:rPr>
              <a:t>Accounting for Payment: We configured two key stages for payment accounting:</a:t>
            </a:r>
          </a:p>
          <a:p>
            <a:pPr marL="0" lvl="0" indent="0" algn="just">
              <a:lnSpc>
                <a:spcPts val="3989"/>
              </a:lnSpc>
              <a:spcBef>
                <a:spcPct val="0"/>
              </a:spcBef>
            </a:pPr>
            <a:endParaRPr lang="en-US" sz="2849" b="1" u="none" strike="noStrike" dirty="0">
              <a:solidFill>
                <a:srgbClr val="000000"/>
              </a:solidFill>
              <a:latin typeface="XM Vahid Bold"/>
              <a:ea typeface="XM Vahid Bold"/>
              <a:cs typeface="XM Vahid Bold"/>
              <a:sym typeface="XM Vahid Bold"/>
            </a:endParaRPr>
          </a:p>
          <a:p>
            <a:pPr marL="0" lvl="0" indent="0" algn="just">
              <a:lnSpc>
                <a:spcPts val="3989"/>
              </a:lnSpc>
              <a:spcBef>
                <a:spcPct val="0"/>
              </a:spcBef>
            </a:pPr>
            <a:r>
              <a:rPr lang="en-US" sz="2849" b="1" u="none" strike="noStrike" dirty="0">
                <a:solidFill>
                  <a:srgbClr val="000000"/>
                </a:solidFill>
                <a:latin typeface="XM Vahid Bold"/>
                <a:ea typeface="XM Vahid Bold"/>
                <a:cs typeface="XM Vahid Bold"/>
                <a:sym typeface="XM Vahid Bold"/>
              </a:rPr>
              <a:t>When Payment is Issued: </a:t>
            </a:r>
            <a:r>
              <a:rPr lang="en-US" sz="2849" u="none" strike="noStrike" dirty="0">
                <a:solidFill>
                  <a:srgbClr val="000000"/>
                </a:solidFill>
                <a:latin typeface="XM Vahid Bold"/>
                <a:ea typeface="XM Vahid Bold"/>
                <a:cs typeface="XM Vahid Bold"/>
                <a:sym typeface="XM Vahid Bold"/>
              </a:rPr>
              <a:t>The payment is recorded as soon as it's issued.</a:t>
            </a:r>
          </a:p>
          <a:p>
            <a:pPr marL="0" lvl="0" indent="0" algn="just">
              <a:lnSpc>
                <a:spcPts val="3989"/>
              </a:lnSpc>
              <a:spcBef>
                <a:spcPct val="0"/>
              </a:spcBef>
            </a:pPr>
            <a:endParaRPr lang="en-US" sz="2849" b="1" u="none" strike="noStrike" dirty="0">
              <a:solidFill>
                <a:srgbClr val="000000"/>
              </a:solidFill>
              <a:latin typeface="XM Vahid Bold"/>
              <a:ea typeface="XM Vahid Bold"/>
              <a:cs typeface="XM Vahid Bold"/>
              <a:sym typeface="XM Vahid Bold"/>
            </a:endParaRPr>
          </a:p>
          <a:p>
            <a:pPr marL="0" lvl="0" indent="0" algn="just">
              <a:lnSpc>
                <a:spcPts val="3989"/>
              </a:lnSpc>
              <a:spcBef>
                <a:spcPct val="0"/>
              </a:spcBef>
            </a:pPr>
            <a:r>
              <a:rPr lang="en-US" sz="2849" b="1" u="none" strike="noStrike" dirty="0">
                <a:solidFill>
                  <a:srgbClr val="000000"/>
                </a:solidFill>
                <a:latin typeface="XM Vahid Bold"/>
                <a:ea typeface="XM Vahid Bold"/>
                <a:cs typeface="XM Vahid Bold"/>
                <a:sym typeface="XM Vahid Bold"/>
              </a:rPr>
              <a:t>When Payment Clears: The payment is updated in the system once it clears the bank.</a:t>
            </a:r>
          </a:p>
        </p:txBody>
      </p:sp>
      <p:sp>
        <p:nvSpPr>
          <p:cNvPr id="5" name="TextBox 5"/>
          <p:cNvSpPr txBox="1"/>
          <p:nvPr/>
        </p:nvSpPr>
        <p:spPr>
          <a:xfrm>
            <a:off x="6232550" y="552087"/>
            <a:ext cx="6035650" cy="917046"/>
          </a:xfrm>
          <a:prstGeom prst="rect">
            <a:avLst/>
          </a:prstGeom>
        </p:spPr>
        <p:txBody>
          <a:bodyPr wrap="square" lIns="0" tIns="0" rIns="0" bIns="0" rtlCol="0" anchor="t">
            <a:spAutoFit/>
          </a:bodyPr>
          <a:lstStyle/>
          <a:p>
            <a:pPr algn="ctr">
              <a:lnSpc>
                <a:spcPts val="7769"/>
              </a:lnSpc>
            </a:pPr>
            <a:r>
              <a:rPr lang="en-US" sz="5550" b="1" dirty="0">
                <a:solidFill>
                  <a:srgbClr val="000000"/>
                </a:solidFill>
                <a:latin typeface="Times New Roman Bold"/>
                <a:ea typeface="Times New Roman Bold"/>
                <a:cs typeface="Times New Roman Bold"/>
                <a:sym typeface="Times New Roman Bold"/>
              </a:rPr>
              <a:t>Accounting Options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294315" y="0"/>
            <a:ext cx="1468769" cy="1350320"/>
          </a:xfrm>
          <a:custGeom>
            <a:avLst/>
            <a:gdLst/>
            <a:ahLst/>
            <a:cxnLst/>
            <a:rect l="l" t="t" r="r" b="b"/>
            <a:pathLst>
              <a:path w="1468769" h="1350320">
                <a:moveTo>
                  <a:pt x="0" y="0"/>
                </a:moveTo>
                <a:lnTo>
                  <a:pt x="1468770" y="0"/>
                </a:lnTo>
                <a:lnTo>
                  <a:pt x="1468770" y="1350320"/>
                </a:lnTo>
                <a:lnTo>
                  <a:pt x="0" y="1350320"/>
                </a:lnTo>
                <a:lnTo>
                  <a:pt x="0" y="0"/>
                </a:lnTo>
                <a:close/>
              </a:path>
            </a:pathLst>
          </a:custGeom>
          <a:blipFill>
            <a:blip r:embed="rId2"/>
            <a:stretch>
              <a:fillRect/>
            </a:stretch>
          </a:blipFill>
        </p:spPr>
      </p:sp>
      <p:sp>
        <p:nvSpPr>
          <p:cNvPr id="3" name="Freeform 3"/>
          <p:cNvSpPr/>
          <p:nvPr/>
        </p:nvSpPr>
        <p:spPr>
          <a:xfrm>
            <a:off x="256681" y="2476500"/>
            <a:ext cx="8887319" cy="5718200"/>
          </a:xfrm>
          <a:custGeom>
            <a:avLst/>
            <a:gdLst/>
            <a:ahLst/>
            <a:cxnLst/>
            <a:rect l="l" t="t" r="r" b="b"/>
            <a:pathLst>
              <a:path w="8887319" h="5718200">
                <a:moveTo>
                  <a:pt x="0" y="0"/>
                </a:moveTo>
                <a:lnTo>
                  <a:pt x="8887319" y="0"/>
                </a:lnTo>
                <a:lnTo>
                  <a:pt x="8887319" y="5718200"/>
                </a:lnTo>
                <a:lnTo>
                  <a:pt x="0" y="5718200"/>
                </a:lnTo>
                <a:lnTo>
                  <a:pt x="0" y="0"/>
                </a:lnTo>
                <a:close/>
              </a:path>
            </a:pathLst>
          </a:custGeom>
          <a:blipFill>
            <a:blip r:embed="rId3"/>
            <a:stretch>
              <a:fillRect r="-5911"/>
            </a:stretch>
          </a:blipFill>
        </p:spPr>
      </p:sp>
      <p:sp>
        <p:nvSpPr>
          <p:cNvPr id="4" name="TextBox 4"/>
          <p:cNvSpPr txBox="1"/>
          <p:nvPr/>
        </p:nvSpPr>
        <p:spPr>
          <a:xfrm>
            <a:off x="9417425" y="2160852"/>
            <a:ext cx="8591702" cy="7547614"/>
          </a:xfrm>
          <a:prstGeom prst="rect">
            <a:avLst/>
          </a:prstGeom>
        </p:spPr>
        <p:txBody>
          <a:bodyPr lIns="0" tIns="0" rIns="0" bIns="0" rtlCol="0" anchor="t">
            <a:spAutoFit/>
          </a:bodyPr>
          <a:lstStyle/>
          <a:p>
            <a:pPr marL="0" lvl="0" indent="0" algn="just">
              <a:lnSpc>
                <a:spcPts val="3989"/>
              </a:lnSpc>
              <a:spcBef>
                <a:spcPct val="0"/>
              </a:spcBef>
            </a:pPr>
            <a:r>
              <a:rPr lang="en-US" sz="2849" b="1">
                <a:solidFill>
                  <a:srgbClr val="000000"/>
                </a:solidFill>
                <a:latin typeface="XM Vahid Bold"/>
                <a:ea typeface="XM Vahid Bold"/>
                <a:cs typeface="XM Vahid Bold"/>
                <a:sym typeface="XM Vahid Bold"/>
              </a:rPr>
              <a:t>W</a:t>
            </a:r>
            <a:r>
              <a:rPr lang="en-US" sz="2849" b="1" u="none" strike="noStrike">
                <a:solidFill>
                  <a:srgbClr val="000000"/>
                </a:solidFill>
                <a:latin typeface="XM Vahid Bold"/>
                <a:ea typeface="XM Vahid Bold"/>
                <a:cs typeface="XM Vahid Bold"/>
                <a:sym typeface="XM Vahid Bold"/>
              </a:rPr>
              <a:t>e enabled the ability to make payments in multiple currencies, ensuring flexibility for international transactions.</a:t>
            </a:r>
          </a:p>
          <a:p>
            <a:pPr marL="0" lvl="0" indent="0" algn="just">
              <a:lnSpc>
                <a:spcPts val="3989"/>
              </a:lnSpc>
              <a:spcBef>
                <a:spcPct val="0"/>
              </a:spcBef>
            </a:pPr>
            <a:r>
              <a:rPr lang="en-US" sz="2849" b="1" u="none" strike="noStrike">
                <a:solidFill>
                  <a:srgbClr val="000000"/>
                </a:solidFill>
                <a:latin typeface="XM Vahid Bold"/>
                <a:ea typeface="XM Vahid Bold"/>
                <a:cs typeface="XM Vahid Bold"/>
                <a:sym typeface="XM Vahid Bold"/>
              </a:rPr>
              <a:t>Realized Gains and Losses:</a:t>
            </a:r>
          </a:p>
          <a:p>
            <a:pPr marL="0" lvl="0" indent="0" algn="just">
              <a:lnSpc>
                <a:spcPts val="3989"/>
              </a:lnSpc>
              <a:spcBef>
                <a:spcPct val="0"/>
              </a:spcBef>
            </a:pPr>
            <a:r>
              <a:rPr lang="en-US" sz="2849" b="1" u="none" strike="noStrike">
                <a:solidFill>
                  <a:srgbClr val="000000"/>
                </a:solidFill>
                <a:latin typeface="XM Vahid Bold"/>
                <a:ea typeface="XM Vahid Bold"/>
                <a:cs typeface="XM Vahid Bold"/>
                <a:sym typeface="XM Vahid Bold"/>
              </a:rPr>
              <a:t>Realized Gain: </a:t>
            </a:r>
            <a:r>
              <a:rPr lang="en-US" sz="2849" u="none" strike="noStrike">
                <a:solidFill>
                  <a:srgbClr val="000000"/>
                </a:solidFill>
                <a:latin typeface="XM Vahid"/>
                <a:ea typeface="XM Vahid"/>
                <a:cs typeface="XM Vahid"/>
                <a:sym typeface="XM Vahid"/>
              </a:rPr>
              <a:t>We assigned the Other Revenue account to track any gains from currency fluctuations</a:t>
            </a:r>
            <a:r>
              <a:rPr lang="en-US" sz="2849" b="1" u="none" strike="noStrike">
                <a:solidFill>
                  <a:srgbClr val="000000"/>
                </a:solidFill>
                <a:latin typeface="XM Vahid Bold"/>
                <a:ea typeface="XM Vahid Bold"/>
                <a:cs typeface="XM Vahid Bold"/>
                <a:sym typeface="XM Vahid Bold"/>
              </a:rPr>
              <a:t>.</a:t>
            </a:r>
          </a:p>
          <a:p>
            <a:pPr marL="0" lvl="0" indent="0" algn="just">
              <a:lnSpc>
                <a:spcPts val="3989"/>
              </a:lnSpc>
              <a:spcBef>
                <a:spcPct val="0"/>
              </a:spcBef>
            </a:pPr>
            <a:r>
              <a:rPr lang="en-US" sz="2849" b="1" u="none" strike="noStrike">
                <a:solidFill>
                  <a:srgbClr val="000000"/>
                </a:solidFill>
                <a:latin typeface="XM Vahid Bold"/>
                <a:ea typeface="XM Vahid Bold"/>
                <a:cs typeface="XM Vahid Bold"/>
                <a:sym typeface="XM Vahid Bold"/>
              </a:rPr>
              <a:t>Realized Loss: </a:t>
            </a:r>
            <a:r>
              <a:rPr lang="en-US" sz="2849" u="none" strike="noStrike">
                <a:solidFill>
                  <a:srgbClr val="000000"/>
                </a:solidFill>
                <a:latin typeface="XM Vahid"/>
                <a:ea typeface="XM Vahid"/>
                <a:cs typeface="XM Vahid"/>
                <a:sym typeface="XM Vahid"/>
              </a:rPr>
              <a:t>We assigned the Other Expense account to track any losses from currency fluctuations.</a:t>
            </a:r>
          </a:p>
          <a:p>
            <a:pPr marL="0" lvl="0" indent="0" algn="just">
              <a:lnSpc>
                <a:spcPts val="3989"/>
              </a:lnSpc>
              <a:spcBef>
                <a:spcPct val="0"/>
              </a:spcBef>
            </a:pPr>
            <a:r>
              <a:rPr lang="en-US" sz="2849" b="1" u="none" strike="noStrike">
                <a:solidFill>
                  <a:srgbClr val="000000"/>
                </a:solidFill>
                <a:latin typeface="XM Vahid Bold"/>
                <a:ea typeface="XM Vahid Bold"/>
                <a:cs typeface="XM Vahid Bold"/>
                <a:sym typeface="XM Vahid Bold"/>
              </a:rPr>
              <a:t>Rounding Account:</a:t>
            </a:r>
          </a:p>
          <a:p>
            <a:pPr marL="0" lvl="0" indent="0" algn="just">
              <a:lnSpc>
                <a:spcPts val="3989"/>
              </a:lnSpc>
              <a:spcBef>
                <a:spcPct val="0"/>
              </a:spcBef>
            </a:pPr>
            <a:r>
              <a:rPr lang="en-US" sz="2849" u="none" strike="noStrike">
                <a:solidFill>
                  <a:srgbClr val="000000"/>
                </a:solidFill>
                <a:latin typeface="XM Vahid"/>
                <a:ea typeface="XM Vahid"/>
                <a:cs typeface="XM Vahid"/>
                <a:sym typeface="XM Vahid"/>
              </a:rPr>
              <a:t>We configured the Other Expense Account to handle any rounding differences during payment processing.</a:t>
            </a:r>
          </a:p>
          <a:p>
            <a:pPr marL="0" lvl="0" indent="0" algn="just">
              <a:lnSpc>
                <a:spcPts val="3989"/>
              </a:lnSpc>
              <a:spcBef>
                <a:spcPct val="0"/>
              </a:spcBef>
            </a:pPr>
            <a:r>
              <a:rPr lang="en-US" sz="2849" u="none" strike="noStrike">
                <a:solidFill>
                  <a:srgbClr val="000000"/>
                </a:solidFill>
                <a:latin typeface="XM Vahid"/>
                <a:ea typeface="XM Vahid"/>
                <a:cs typeface="XM Vahid"/>
                <a:sym typeface="XM Vahid"/>
              </a:rPr>
              <a:t>These settings are crucial for handling currency-related transactions and ensuring that payments and associated financial entries are accurately recorded.</a:t>
            </a:r>
          </a:p>
        </p:txBody>
      </p:sp>
      <p:sp>
        <p:nvSpPr>
          <p:cNvPr id="5" name="TextBox 5"/>
          <p:cNvSpPr txBox="1"/>
          <p:nvPr/>
        </p:nvSpPr>
        <p:spPr>
          <a:xfrm>
            <a:off x="7001870" y="456085"/>
            <a:ext cx="5113930" cy="917046"/>
          </a:xfrm>
          <a:prstGeom prst="rect">
            <a:avLst/>
          </a:prstGeom>
        </p:spPr>
        <p:txBody>
          <a:bodyPr wrap="square" lIns="0" tIns="0" rIns="0" bIns="0" rtlCol="0" anchor="t">
            <a:spAutoFit/>
          </a:bodyPr>
          <a:lstStyle/>
          <a:p>
            <a:pPr algn="ctr">
              <a:lnSpc>
                <a:spcPts val="7769"/>
              </a:lnSpc>
            </a:pPr>
            <a:r>
              <a:rPr lang="en-US" sz="5550" b="1" dirty="0">
                <a:solidFill>
                  <a:srgbClr val="000000"/>
                </a:solidFill>
                <a:latin typeface="Times New Roman Bold"/>
                <a:ea typeface="Times New Roman Bold"/>
                <a:cs typeface="Times New Roman Bold"/>
                <a:sym typeface="Times New Roman Bold"/>
              </a:rPr>
              <a:t>Currency setting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TextBox 3"/>
          <p:cNvSpPr txBox="1"/>
          <p:nvPr/>
        </p:nvSpPr>
        <p:spPr>
          <a:xfrm>
            <a:off x="228600" y="1446322"/>
            <a:ext cx="8591702" cy="8052439"/>
          </a:xfrm>
          <a:prstGeom prst="rect">
            <a:avLst/>
          </a:prstGeom>
        </p:spPr>
        <p:txBody>
          <a:bodyPr lIns="0" tIns="0" rIns="0" bIns="0" rtlCol="0" anchor="t">
            <a:spAutoFit/>
          </a:bodyPr>
          <a:lstStyle/>
          <a:p>
            <a:pPr marL="0" lvl="0" indent="0" algn="just">
              <a:lnSpc>
                <a:spcPts val="3989"/>
              </a:lnSpc>
              <a:spcBef>
                <a:spcPct val="0"/>
              </a:spcBef>
            </a:pPr>
            <a:r>
              <a:rPr lang="en-US" sz="2849" b="1" dirty="0">
                <a:solidFill>
                  <a:srgbClr val="000000"/>
                </a:solidFill>
                <a:latin typeface="XM Vahid Bold"/>
                <a:ea typeface="XM Vahid Bold"/>
                <a:cs typeface="XM Vahid Bold"/>
                <a:sym typeface="XM Vahid Bold"/>
              </a:rPr>
              <a:t>W</a:t>
            </a:r>
            <a:r>
              <a:rPr lang="en-US" sz="2849" b="1" u="none" strike="noStrike" dirty="0">
                <a:solidFill>
                  <a:srgbClr val="000000"/>
                </a:solidFill>
                <a:latin typeface="XM Vahid Bold"/>
                <a:ea typeface="XM Vahid Bold"/>
                <a:cs typeface="XM Vahid Bold"/>
                <a:sym typeface="XM Vahid Bold"/>
              </a:rPr>
              <a:t>e also configured additional important sections under Payables Options to control how interest and payments are handled.</a:t>
            </a:r>
          </a:p>
          <a:p>
            <a:pPr marL="0" lvl="0" indent="0" algn="just">
              <a:lnSpc>
                <a:spcPts val="3989"/>
              </a:lnSpc>
              <a:spcBef>
                <a:spcPct val="0"/>
              </a:spcBef>
            </a:pPr>
            <a:endParaRPr lang="en-US" sz="2849" b="1" u="none" strike="noStrike" dirty="0">
              <a:solidFill>
                <a:srgbClr val="000000"/>
              </a:solidFill>
              <a:latin typeface="XM Vahid Bold"/>
              <a:ea typeface="XM Vahid Bold"/>
              <a:cs typeface="XM Vahid Bold"/>
              <a:sym typeface="XM Vahid Bold"/>
            </a:endParaRPr>
          </a:p>
          <a:p>
            <a:pPr marL="0" lvl="0" indent="0" algn="just">
              <a:lnSpc>
                <a:spcPts val="3989"/>
              </a:lnSpc>
              <a:spcBef>
                <a:spcPct val="0"/>
              </a:spcBef>
            </a:pPr>
            <a:r>
              <a:rPr lang="en-US" sz="2849" b="1" u="none" strike="noStrike" dirty="0">
                <a:solidFill>
                  <a:srgbClr val="000000"/>
                </a:solidFill>
                <a:latin typeface="XM Vahid Bold"/>
                <a:ea typeface="XM Vahid Bold"/>
                <a:cs typeface="XM Vahid Bold"/>
                <a:sym typeface="XM Vahid Bold"/>
              </a:rPr>
              <a:t>Interest Settings:</a:t>
            </a:r>
          </a:p>
          <a:p>
            <a:pPr marL="0" lvl="0" indent="0" algn="just">
              <a:lnSpc>
                <a:spcPts val="3989"/>
              </a:lnSpc>
              <a:spcBef>
                <a:spcPct val="0"/>
              </a:spcBef>
            </a:pPr>
            <a:endParaRPr lang="en-US" sz="2849" b="1" u="none" strike="noStrike" dirty="0">
              <a:solidFill>
                <a:srgbClr val="000000"/>
              </a:solidFill>
              <a:latin typeface="XM Vahid Bold"/>
              <a:ea typeface="XM Vahid Bold"/>
              <a:cs typeface="XM Vahid Bold"/>
              <a:sym typeface="XM Vahid Bold"/>
            </a:endParaRPr>
          </a:p>
          <a:p>
            <a:pPr marL="0" lvl="0" indent="0" algn="just">
              <a:lnSpc>
                <a:spcPts val="3989"/>
              </a:lnSpc>
              <a:spcBef>
                <a:spcPct val="0"/>
              </a:spcBef>
            </a:pPr>
            <a:r>
              <a:rPr lang="en-US" sz="2849" u="none" strike="noStrike" dirty="0">
                <a:solidFill>
                  <a:srgbClr val="000000"/>
                </a:solidFill>
                <a:latin typeface="XM Vahid"/>
                <a:ea typeface="XM Vahid"/>
                <a:cs typeface="XM Vahid"/>
                <a:sym typeface="XM Vahid"/>
              </a:rPr>
              <a:t>Minimum Interest Amount: Set to 500, meaning the system will only calculate and apply interest if the amount exceeds this threshold.</a:t>
            </a:r>
          </a:p>
          <a:p>
            <a:pPr marL="0" lvl="0" indent="0" algn="just">
              <a:lnSpc>
                <a:spcPts val="3989"/>
              </a:lnSpc>
              <a:spcBef>
                <a:spcPct val="0"/>
              </a:spcBef>
            </a:pPr>
            <a:endParaRPr lang="en-US" sz="2849" u="none" strike="noStrike" dirty="0">
              <a:solidFill>
                <a:srgbClr val="000000"/>
              </a:solidFill>
              <a:latin typeface="XM Vahid"/>
              <a:ea typeface="XM Vahid"/>
              <a:cs typeface="XM Vahid"/>
              <a:sym typeface="XM Vahid"/>
            </a:endParaRPr>
          </a:p>
          <a:p>
            <a:pPr marL="0" lvl="0" indent="0" algn="just">
              <a:lnSpc>
                <a:spcPts val="3989"/>
              </a:lnSpc>
              <a:spcBef>
                <a:spcPct val="0"/>
              </a:spcBef>
            </a:pPr>
            <a:r>
              <a:rPr lang="en-US" sz="2849" b="1" u="none" strike="noStrike" dirty="0">
                <a:solidFill>
                  <a:srgbClr val="000000"/>
                </a:solidFill>
                <a:latin typeface="XM Vahid Bold"/>
                <a:ea typeface="XM Vahid Bold"/>
                <a:cs typeface="XM Vahid Bold"/>
                <a:sym typeface="XM Vahid Bold"/>
              </a:rPr>
              <a:t>Expense Account: </a:t>
            </a:r>
            <a:r>
              <a:rPr lang="en-US" sz="2849" u="none" strike="noStrike" dirty="0">
                <a:solidFill>
                  <a:srgbClr val="000000"/>
                </a:solidFill>
                <a:latin typeface="XM Vahid"/>
                <a:ea typeface="XM Vahid"/>
                <a:cs typeface="XM Vahid"/>
                <a:sym typeface="XM Vahid"/>
              </a:rPr>
              <a:t>Assigned to record interest expenses.</a:t>
            </a:r>
          </a:p>
          <a:p>
            <a:pPr marL="0" lvl="0" indent="0" algn="just">
              <a:lnSpc>
                <a:spcPts val="3989"/>
              </a:lnSpc>
              <a:spcBef>
                <a:spcPct val="0"/>
              </a:spcBef>
            </a:pPr>
            <a:endParaRPr lang="en-US" sz="2849" u="none" strike="noStrike" dirty="0">
              <a:solidFill>
                <a:srgbClr val="000000"/>
              </a:solidFill>
              <a:latin typeface="XM Vahid"/>
              <a:ea typeface="XM Vahid"/>
              <a:cs typeface="XM Vahid"/>
              <a:sym typeface="XM Vahid"/>
            </a:endParaRPr>
          </a:p>
          <a:p>
            <a:pPr marL="0" lvl="0" indent="0" algn="just">
              <a:lnSpc>
                <a:spcPts val="3989"/>
              </a:lnSpc>
              <a:spcBef>
                <a:spcPct val="0"/>
              </a:spcBef>
            </a:pPr>
            <a:r>
              <a:rPr lang="en-US" sz="2849" b="1" u="none" strike="noStrike" dirty="0">
                <a:solidFill>
                  <a:srgbClr val="000000"/>
                </a:solidFill>
                <a:latin typeface="XM Vahid Bold"/>
                <a:ea typeface="XM Vahid Bold"/>
                <a:cs typeface="XM Vahid Bold"/>
                <a:sym typeface="XM Vahid Bold"/>
              </a:rPr>
              <a:t>Liability Account: </a:t>
            </a:r>
            <a:r>
              <a:rPr lang="en-US" sz="2849" u="none" strike="noStrike" dirty="0">
                <a:solidFill>
                  <a:srgbClr val="000000"/>
                </a:solidFill>
                <a:latin typeface="XM Vahid"/>
                <a:ea typeface="XM Vahid"/>
                <a:cs typeface="XM Vahid"/>
                <a:sym typeface="XM Vahid"/>
              </a:rPr>
              <a:t>Assigned to record interest liabilities</a:t>
            </a:r>
          </a:p>
          <a:p>
            <a:pPr marL="0" lvl="0" indent="0" algn="just">
              <a:lnSpc>
                <a:spcPts val="3989"/>
              </a:lnSpc>
              <a:spcBef>
                <a:spcPct val="0"/>
              </a:spcBef>
            </a:pPr>
            <a:r>
              <a:rPr lang="en-US" sz="2849" u="none" strike="noStrike" dirty="0">
                <a:solidFill>
                  <a:srgbClr val="000000"/>
                </a:solidFill>
                <a:latin typeface="XM Vahid"/>
                <a:ea typeface="XM Vahid"/>
                <a:cs typeface="XM Vahid"/>
                <a:sym typeface="XM Vahid"/>
              </a:rPr>
              <a:t>These settings help manage overdue payment penalties in a structured and automated way.</a:t>
            </a:r>
          </a:p>
        </p:txBody>
      </p:sp>
      <p:sp>
        <p:nvSpPr>
          <p:cNvPr id="4" name="Freeform 4"/>
          <p:cNvSpPr/>
          <p:nvPr/>
        </p:nvSpPr>
        <p:spPr>
          <a:xfrm>
            <a:off x="9144000" y="2708392"/>
            <a:ext cx="8764160" cy="6408145"/>
          </a:xfrm>
          <a:custGeom>
            <a:avLst/>
            <a:gdLst/>
            <a:ahLst/>
            <a:cxnLst/>
            <a:rect l="l" t="t" r="r" b="b"/>
            <a:pathLst>
              <a:path w="8764160" h="6408145">
                <a:moveTo>
                  <a:pt x="0" y="0"/>
                </a:moveTo>
                <a:lnTo>
                  <a:pt x="8764160" y="0"/>
                </a:lnTo>
                <a:lnTo>
                  <a:pt x="8764160" y="6408145"/>
                </a:lnTo>
                <a:lnTo>
                  <a:pt x="0" y="6408145"/>
                </a:lnTo>
                <a:lnTo>
                  <a:pt x="0" y="0"/>
                </a:lnTo>
                <a:close/>
              </a:path>
            </a:pathLst>
          </a:custGeom>
          <a:blipFill>
            <a:blip r:embed="rId3"/>
            <a:stretch>
              <a:fillRect l="-2153" r="-31587"/>
            </a:stretch>
          </a:blipFill>
        </p:spPr>
      </p:sp>
      <p:sp>
        <p:nvSpPr>
          <p:cNvPr id="5" name="TextBox 5"/>
          <p:cNvSpPr txBox="1"/>
          <p:nvPr/>
        </p:nvSpPr>
        <p:spPr>
          <a:xfrm>
            <a:off x="6753224" y="387018"/>
            <a:ext cx="4905375" cy="916918"/>
          </a:xfrm>
          <a:prstGeom prst="rect">
            <a:avLst/>
          </a:prstGeom>
        </p:spPr>
        <p:txBody>
          <a:bodyPr wrap="square" lIns="0" tIns="0" rIns="0" bIns="0" rtlCol="0" anchor="t">
            <a:spAutoFit/>
          </a:bodyPr>
          <a:lstStyle/>
          <a:p>
            <a:pPr algn="ctr">
              <a:lnSpc>
                <a:spcPts val="7763"/>
              </a:lnSpc>
            </a:pPr>
            <a:r>
              <a:rPr lang="en-US" sz="5545" b="1" dirty="0">
                <a:solidFill>
                  <a:srgbClr val="000000"/>
                </a:solidFill>
                <a:latin typeface="Times New Roman Bold"/>
                <a:ea typeface="Times New Roman Bold"/>
                <a:cs typeface="Times New Roman Bold"/>
                <a:sym typeface="Times New Roman Bold"/>
              </a:rPr>
              <a:t>Interest Settings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406263" y="2319867"/>
            <a:ext cx="8737737" cy="6087692"/>
          </a:xfrm>
          <a:custGeom>
            <a:avLst/>
            <a:gdLst/>
            <a:ahLst/>
            <a:cxnLst/>
            <a:rect l="l" t="t" r="r" b="b"/>
            <a:pathLst>
              <a:path w="8737737" h="6087692">
                <a:moveTo>
                  <a:pt x="0" y="0"/>
                </a:moveTo>
                <a:lnTo>
                  <a:pt x="8737737" y="0"/>
                </a:lnTo>
                <a:lnTo>
                  <a:pt x="8737737" y="6087692"/>
                </a:lnTo>
                <a:lnTo>
                  <a:pt x="0" y="6087692"/>
                </a:lnTo>
                <a:lnTo>
                  <a:pt x="0" y="0"/>
                </a:lnTo>
                <a:close/>
              </a:path>
            </a:pathLst>
          </a:custGeom>
          <a:blipFill>
            <a:blip r:embed="rId3"/>
            <a:stretch>
              <a:fillRect/>
            </a:stretch>
          </a:blipFill>
        </p:spPr>
      </p:sp>
      <p:sp>
        <p:nvSpPr>
          <p:cNvPr id="4" name="TextBox 4"/>
          <p:cNvSpPr txBox="1"/>
          <p:nvPr/>
        </p:nvSpPr>
        <p:spPr>
          <a:xfrm>
            <a:off x="9427131" y="1855680"/>
            <a:ext cx="8593209" cy="7839769"/>
          </a:xfrm>
          <a:prstGeom prst="rect">
            <a:avLst/>
          </a:prstGeom>
        </p:spPr>
        <p:txBody>
          <a:bodyPr lIns="0" tIns="0" rIns="0" bIns="0" rtlCol="0" anchor="t">
            <a:spAutoFit/>
          </a:bodyPr>
          <a:lstStyle/>
          <a:p>
            <a:pPr marL="0" lvl="0" indent="0" algn="just">
              <a:lnSpc>
                <a:spcPts val="4161"/>
              </a:lnSpc>
              <a:spcBef>
                <a:spcPct val="0"/>
              </a:spcBef>
            </a:pPr>
            <a:r>
              <a:rPr lang="en-US" sz="2972" b="1">
                <a:solidFill>
                  <a:srgbClr val="000000"/>
                </a:solidFill>
                <a:latin typeface="XM Vahid Bold"/>
                <a:ea typeface="XM Vahid Bold"/>
                <a:cs typeface="XM Vahid Bold"/>
                <a:sym typeface="XM Vahid Bold"/>
              </a:rPr>
              <a:t> </a:t>
            </a:r>
            <a:r>
              <a:rPr lang="en-US" sz="2972" b="1" u="none" strike="noStrike">
                <a:solidFill>
                  <a:srgbClr val="000000"/>
                </a:solidFill>
                <a:latin typeface="XM Vahid Bold"/>
                <a:ea typeface="XM Vahid Bold"/>
                <a:cs typeface="XM Vahid Bold"/>
                <a:sym typeface="XM Vahid Bold"/>
              </a:rPr>
              <a:t>Payments Settings: Under Single Payment Options, we enabled several key features:</a:t>
            </a:r>
          </a:p>
          <a:p>
            <a:pPr marL="0" lvl="0" indent="0" algn="just">
              <a:lnSpc>
                <a:spcPts val="4161"/>
              </a:lnSpc>
              <a:spcBef>
                <a:spcPct val="0"/>
              </a:spcBef>
            </a:pPr>
            <a:endParaRPr lang="en-US" sz="2972" b="1" u="none" strike="noStrike">
              <a:solidFill>
                <a:srgbClr val="000000"/>
              </a:solidFill>
              <a:latin typeface="XM Vahid Bold"/>
              <a:ea typeface="XM Vahid Bold"/>
              <a:cs typeface="XM Vahid Bold"/>
              <a:sym typeface="XM Vahid Bold"/>
            </a:endParaRPr>
          </a:p>
          <a:p>
            <a:pPr marL="0" lvl="0" indent="0" algn="just">
              <a:lnSpc>
                <a:spcPts val="4161"/>
              </a:lnSpc>
              <a:spcBef>
                <a:spcPct val="0"/>
              </a:spcBef>
            </a:pPr>
            <a:r>
              <a:rPr lang="en-US" sz="2972" b="1" u="none" strike="noStrike">
                <a:solidFill>
                  <a:srgbClr val="000000"/>
                </a:solidFill>
                <a:latin typeface="XM Vahid Bold"/>
                <a:ea typeface="XM Vahid Bold"/>
                <a:cs typeface="XM Vahid Bold"/>
                <a:sym typeface="XM Vahid Bold"/>
              </a:rPr>
              <a:t>Allow Predate: Allows creating payments with a date earlier than the system date.</a:t>
            </a:r>
          </a:p>
          <a:p>
            <a:pPr marL="0" lvl="0" indent="0" algn="just">
              <a:lnSpc>
                <a:spcPts val="4161"/>
              </a:lnSpc>
              <a:spcBef>
                <a:spcPct val="0"/>
              </a:spcBef>
            </a:pPr>
            <a:endParaRPr lang="en-US" sz="2972" b="1" u="none" strike="noStrike">
              <a:solidFill>
                <a:srgbClr val="000000"/>
              </a:solidFill>
              <a:latin typeface="XM Vahid Bold"/>
              <a:ea typeface="XM Vahid Bold"/>
              <a:cs typeface="XM Vahid Bold"/>
              <a:sym typeface="XM Vahid Bold"/>
            </a:endParaRPr>
          </a:p>
          <a:p>
            <a:pPr marL="0" lvl="0" indent="0" algn="just">
              <a:lnSpc>
                <a:spcPts val="4161"/>
              </a:lnSpc>
              <a:spcBef>
                <a:spcPct val="0"/>
              </a:spcBef>
            </a:pPr>
            <a:r>
              <a:rPr lang="en-US" sz="2972" b="1" u="none" strike="noStrike">
                <a:solidFill>
                  <a:srgbClr val="000000"/>
                </a:solidFill>
                <a:latin typeface="XM Vahid Bold"/>
                <a:ea typeface="XM Vahid Bold"/>
                <a:cs typeface="XM Vahid Bold"/>
                <a:sym typeface="XM Vahid Bold"/>
              </a:rPr>
              <a:t>Allow Void and Reissue: Enables canceling a payment and issuing a new one in case of errors.</a:t>
            </a:r>
          </a:p>
          <a:p>
            <a:pPr marL="0" lvl="0" indent="0" algn="just">
              <a:lnSpc>
                <a:spcPts val="4161"/>
              </a:lnSpc>
              <a:spcBef>
                <a:spcPct val="0"/>
              </a:spcBef>
            </a:pPr>
            <a:endParaRPr lang="en-US" sz="2972" b="1" u="none" strike="noStrike">
              <a:solidFill>
                <a:srgbClr val="000000"/>
              </a:solidFill>
              <a:latin typeface="XM Vahid Bold"/>
              <a:ea typeface="XM Vahid Bold"/>
              <a:cs typeface="XM Vahid Bold"/>
              <a:sym typeface="XM Vahid Bold"/>
            </a:endParaRPr>
          </a:p>
          <a:p>
            <a:pPr marL="0" lvl="0" indent="0" algn="just">
              <a:lnSpc>
                <a:spcPts val="4161"/>
              </a:lnSpc>
              <a:spcBef>
                <a:spcPct val="0"/>
              </a:spcBef>
            </a:pPr>
            <a:r>
              <a:rPr lang="en-US" sz="2972" b="1" u="none" strike="noStrike">
                <a:solidFill>
                  <a:srgbClr val="000000"/>
                </a:solidFill>
                <a:latin typeface="XM Vahid Bold"/>
                <a:ea typeface="XM Vahid Bold"/>
                <a:cs typeface="XM Vahid Bold"/>
                <a:sym typeface="XM Vahid Bold"/>
              </a:rPr>
              <a:t>Allow Address Change: Allows editing the supplier's address during the payment process.</a:t>
            </a:r>
          </a:p>
          <a:p>
            <a:pPr marL="0" lvl="0" indent="0" algn="just">
              <a:lnSpc>
                <a:spcPts val="4161"/>
              </a:lnSpc>
              <a:spcBef>
                <a:spcPct val="0"/>
              </a:spcBef>
            </a:pPr>
            <a:endParaRPr lang="en-US" sz="2972" b="1" u="none" strike="noStrike">
              <a:solidFill>
                <a:srgbClr val="000000"/>
              </a:solidFill>
              <a:latin typeface="XM Vahid Bold"/>
              <a:ea typeface="XM Vahid Bold"/>
              <a:cs typeface="XM Vahid Bold"/>
              <a:sym typeface="XM Vahid Bold"/>
            </a:endParaRPr>
          </a:p>
          <a:p>
            <a:pPr marL="0" lvl="0" indent="0" algn="just">
              <a:lnSpc>
                <a:spcPts val="4161"/>
              </a:lnSpc>
              <a:spcBef>
                <a:spcPct val="0"/>
              </a:spcBef>
            </a:pPr>
            <a:r>
              <a:rPr lang="en-US" sz="2972" b="1" u="none" strike="noStrike">
                <a:solidFill>
                  <a:srgbClr val="000000"/>
                </a:solidFill>
                <a:latin typeface="XM Vahid Bold"/>
                <a:ea typeface="XM Vahid Bold"/>
                <a:cs typeface="XM Vahid Bold"/>
                <a:sym typeface="XM Vahid Bold"/>
              </a:rPr>
              <a:t>These configurations offer flexibility in handling exceptional payment cases while maintaining process. </a:t>
            </a:r>
          </a:p>
        </p:txBody>
      </p:sp>
      <p:sp>
        <p:nvSpPr>
          <p:cNvPr id="5" name="TextBox 5"/>
          <p:cNvSpPr txBox="1"/>
          <p:nvPr/>
        </p:nvSpPr>
        <p:spPr>
          <a:xfrm>
            <a:off x="6395850" y="302048"/>
            <a:ext cx="5643750" cy="977127"/>
          </a:xfrm>
          <a:prstGeom prst="rect">
            <a:avLst/>
          </a:prstGeom>
        </p:spPr>
        <p:txBody>
          <a:bodyPr wrap="square" lIns="0" tIns="0" rIns="0" bIns="0" rtlCol="0" anchor="t">
            <a:spAutoFit/>
          </a:bodyPr>
          <a:lstStyle/>
          <a:p>
            <a:pPr algn="ctr">
              <a:lnSpc>
                <a:spcPts val="8330"/>
              </a:lnSpc>
            </a:pPr>
            <a:r>
              <a:rPr lang="en-US" sz="5950" b="1" dirty="0">
                <a:solidFill>
                  <a:srgbClr val="000000"/>
                </a:solidFill>
                <a:latin typeface="Times New Roman Bold"/>
                <a:ea typeface="Times New Roman Bold"/>
                <a:cs typeface="Times New Roman Bold"/>
                <a:sym typeface="Times New Roman Bold"/>
              </a:rPr>
              <a:t>Payments Setting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grpSp>
        <p:nvGrpSpPr>
          <p:cNvPr id="21" name="Group 21"/>
          <p:cNvGrpSpPr/>
          <p:nvPr/>
        </p:nvGrpSpPr>
        <p:grpSpPr>
          <a:xfrm>
            <a:off x="7084507" y="3467100"/>
            <a:ext cx="3851634" cy="385163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D1F8FF"/>
            </a:solidFill>
            <a:ln w="57150" cap="rnd">
              <a:solidFill>
                <a:srgbClr val="316CAA"/>
              </a:solidFill>
              <a:prstDash val="solid"/>
              <a:round/>
            </a:ln>
          </p:spPr>
        </p:sp>
        <p:sp>
          <p:nvSpPr>
            <p:cNvPr id="23" name="TextBox 23"/>
            <p:cNvSpPr txBox="1"/>
            <p:nvPr/>
          </p:nvSpPr>
          <p:spPr>
            <a:xfrm>
              <a:off x="76200" y="33337"/>
              <a:ext cx="660400" cy="746125"/>
            </a:xfrm>
            <a:prstGeom prst="rect">
              <a:avLst/>
            </a:prstGeom>
          </p:spPr>
          <p:txBody>
            <a:bodyPr lIns="50800" tIns="50800" rIns="50800" bIns="50800" rtlCol="0" anchor="ctr"/>
            <a:lstStyle/>
            <a:p>
              <a:pPr algn="ctr">
                <a:lnSpc>
                  <a:spcPts val="6649"/>
                </a:lnSpc>
              </a:pPr>
              <a:r>
                <a:rPr lang="en-US" sz="4749" dirty="0">
                  <a:solidFill>
                    <a:srgbClr val="000000"/>
                  </a:solidFill>
                  <a:latin typeface="Open Sauce"/>
                  <a:ea typeface="Open Sauce"/>
                  <a:cs typeface="Open Sauce"/>
                  <a:sym typeface="Open Sauce"/>
                </a:rPr>
                <a:t>Payment</a:t>
              </a:r>
            </a:p>
            <a:p>
              <a:pPr marL="0" lvl="0" indent="0" algn="ctr">
                <a:lnSpc>
                  <a:spcPts val="6649"/>
                </a:lnSpc>
                <a:spcBef>
                  <a:spcPct val="0"/>
                </a:spcBef>
              </a:pPr>
              <a:r>
                <a:rPr lang="en-US" sz="4749" dirty="0">
                  <a:solidFill>
                    <a:srgbClr val="000000"/>
                  </a:solidFill>
                  <a:latin typeface="Open Sauce"/>
                  <a:ea typeface="Open Sauce"/>
                  <a:cs typeface="Open Sauce"/>
                  <a:sym typeface="Open Sauce"/>
                </a:rPr>
                <a:t>Setup</a:t>
              </a:r>
            </a:p>
          </p:txBody>
        </p:sp>
      </p:grpSp>
      <p:sp>
        <p:nvSpPr>
          <p:cNvPr id="25" name="AutoShape 25"/>
          <p:cNvSpPr/>
          <p:nvPr/>
        </p:nvSpPr>
        <p:spPr>
          <a:xfrm flipV="1">
            <a:off x="10589680" y="3219855"/>
            <a:ext cx="1373720" cy="1085444"/>
          </a:xfrm>
          <a:prstGeom prst="line">
            <a:avLst/>
          </a:prstGeom>
          <a:ln w="38100" cap="flat">
            <a:solidFill>
              <a:srgbClr val="000000"/>
            </a:solidFill>
            <a:prstDash val="solid"/>
            <a:headEnd type="none" w="sm" len="sm"/>
            <a:tailEnd type="none" w="sm" len="sm"/>
          </a:ln>
        </p:spPr>
      </p:sp>
      <p:sp>
        <p:nvSpPr>
          <p:cNvPr id="26" name="AutoShape 26"/>
          <p:cNvSpPr/>
          <p:nvPr/>
        </p:nvSpPr>
        <p:spPr>
          <a:xfrm flipV="1">
            <a:off x="5752351" y="6274198"/>
            <a:ext cx="1550135" cy="1229149"/>
          </a:xfrm>
          <a:prstGeom prst="line">
            <a:avLst/>
          </a:prstGeom>
          <a:ln w="38100" cap="flat">
            <a:solidFill>
              <a:srgbClr val="000000"/>
            </a:solidFill>
            <a:prstDash val="solid"/>
            <a:headEnd type="none" w="sm" len="sm"/>
            <a:tailEnd type="none" w="sm" len="sm"/>
          </a:ln>
        </p:spPr>
      </p:sp>
      <p:grpSp>
        <p:nvGrpSpPr>
          <p:cNvPr id="30" name="Group 3">
            <a:extLst>
              <a:ext uri="{FF2B5EF4-FFF2-40B4-BE49-F238E27FC236}">
                <a16:creationId xmlns:a16="http://schemas.microsoft.com/office/drawing/2014/main" id="{63622496-7B34-48B7-B0B7-43E5DE445304}"/>
              </a:ext>
            </a:extLst>
          </p:cNvPr>
          <p:cNvGrpSpPr/>
          <p:nvPr/>
        </p:nvGrpSpPr>
        <p:grpSpPr>
          <a:xfrm>
            <a:off x="1751825" y="5960297"/>
            <a:ext cx="3086100" cy="3086100"/>
            <a:chOff x="0" y="0"/>
            <a:chExt cx="812800" cy="812800"/>
          </a:xfrm>
        </p:grpSpPr>
        <p:sp>
          <p:nvSpPr>
            <p:cNvPr id="31" name="Freeform 4">
              <a:extLst>
                <a:ext uri="{FF2B5EF4-FFF2-40B4-BE49-F238E27FC236}">
                  <a16:creationId xmlns:a16="http://schemas.microsoft.com/office/drawing/2014/main" id="{AEB26BD4-CF94-44D7-911F-020E93DB3B3C}"/>
                </a:ext>
              </a:extLst>
            </p:cNvPr>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FF4004"/>
            </a:solidFill>
          </p:spPr>
        </p:sp>
        <p:sp>
          <p:nvSpPr>
            <p:cNvPr id="32" name="TextBox 5">
              <a:extLst>
                <a:ext uri="{FF2B5EF4-FFF2-40B4-BE49-F238E27FC236}">
                  <a16:creationId xmlns:a16="http://schemas.microsoft.com/office/drawing/2014/main" id="{44E564FF-C824-4FDD-A482-6D440CEEB912}"/>
                </a:ext>
              </a:extLst>
            </p:cNvPr>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grpSp>
        <p:nvGrpSpPr>
          <p:cNvPr id="33" name="Group 6">
            <a:extLst>
              <a:ext uri="{FF2B5EF4-FFF2-40B4-BE49-F238E27FC236}">
                <a16:creationId xmlns:a16="http://schemas.microsoft.com/office/drawing/2014/main" id="{F3DC6F40-40E4-47C6-850E-CB7237180E88}"/>
              </a:ext>
            </a:extLst>
          </p:cNvPr>
          <p:cNvGrpSpPr/>
          <p:nvPr/>
        </p:nvGrpSpPr>
        <p:grpSpPr>
          <a:xfrm>
            <a:off x="2171647" y="6135507"/>
            <a:ext cx="3538366" cy="3339257"/>
            <a:chOff x="-3853" y="-33338"/>
            <a:chExt cx="931915" cy="879475"/>
          </a:xfrm>
        </p:grpSpPr>
        <p:sp>
          <p:nvSpPr>
            <p:cNvPr id="34" name="Freeform 7">
              <a:extLst>
                <a:ext uri="{FF2B5EF4-FFF2-40B4-BE49-F238E27FC236}">
                  <a16:creationId xmlns:a16="http://schemas.microsoft.com/office/drawing/2014/main" id="{C0E773F1-28A5-4C31-A43C-779A48765EB4}"/>
                </a:ext>
              </a:extLst>
            </p:cNvPr>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FFB58B"/>
            </a:solidFill>
            <a:ln w="57150" cap="rnd">
              <a:solidFill>
                <a:srgbClr val="316CAA"/>
              </a:solidFill>
              <a:prstDash val="solid"/>
              <a:round/>
            </a:ln>
          </p:spPr>
        </p:sp>
        <p:sp>
          <p:nvSpPr>
            <p:cNvPr id="35" name="TextBox 8">
              <a:extLst>
                <a:ext uri="{FF2B5EF4-FFF2-40B4-BE49-F238E27FC236}">
                  <a16:creationId xmlns:a16="http://schemas.microsoft.com/office/drawing/2014/main" id="{D69DBCC4-E0C5-45C9-BA02-EA3D154A5550}"/>
                </a:ext>
              </a:extLst>
            </p:cNvPr>
            <p:cNvSpPr txBox="1"/>
            <p:nvPr/>
          </p:nvSpPr>
          <p:spPr>
            <a:xfrm>
              <a:off x="-3853" y="-33338"/>
              <a:ext cx="928062" cy="879475"/>
            </a:xfrm>
            <a:prstGeom prst="rect">
              <a:avLst/>
            </a:prstGeom>
          </p:spPr>
          <p:txBody>
            <a:bodyPr lIns="50800" tIns="50800" rIns="50800" bIns="50800" rtlCol="0" anchor="ctr"/>
            <a:lstStyle/>
            <a:p>
              <a:pPr algn="ctr">
                <a:lnSpc>
                  <a:spcPts val="4969"/>
                </a:lnSpc>
              </a:pPr>
              <a:r>
                <a:rPr lang="en-US" sz="3549" dirty="0">
                  <a:solidFill>
                    <a:srgbClr val="000000"/>
                  </a:solidFill>
                  <a:latin typeface="Open Sauce"/>
                  <a:ea typeface="Open Sauce"/>
                  <a:cs typeface="Open Sauce"/>
                  <a:sym typeface="Open Sauce"/>
                </a:rPr>
                <a:t>Payment Process</a:t>
              </a:r>
            </a:p>
            <a:p>
              <a:pPr algn="ctr">
                <a:lnSpc>
                  <a:spcPts val="4969"/>
                </a:lnSpc>
              </a:pPr>
              <a:r>
                <a:rPr lang="en-US" sz="3549" dirty="0">
                  <a:solidFill>
                    <a:srgbClr val="000000"/>
                  </a:solidFill>
                  <a:latin typeface="Open Sauce"/>
                  <a:ea typeface="Open Sauce"/>
                  <a:cs typeface="Open Sauce"/>
                  <a:sym typeface="Open Sauce"/>
                </a:rPr>
                <a:t>Profile</a:t>
              </a:r>
              <a:r>
                <a:rPr lang="en-US" sz="3549" dirty="0">
                  <a:solidFill>
                    <a:srgbClr val="FFFFFF"/>
                  </a:solidFill>
                  <a:latin typeface="Open Sauce"/>
                  <a:ea typeface="Open Sauce"/>
                  <a:cs typeface="Open Sauce"/>
                  <a:sym typeface="Open Sauce"/>
                </a:rPr>
                <a:t> </a:t>
              </a:r>
            </a:p>
          </p:txBody>
        </p:sp>
      </p:grpSp>
      <p:grpSp>
        <p:nvGrpSpPr>
          <p:cNvPr id="36" name="Group 3">
            <a:extLst>
              <a:ext uri="{FF2B5EF4-FFF2-40B4-BE49-F238E27FC236}">
                <a16:creationId xmlns:a16="http://schemas.microsoft.com/office/drawing/2014/main" id="{DABD0ACA-F24E-488A-BE6F-16E5B7126C02}"/>
              </a:ext>
            </a:extLst>
          </p:cNvPr>
          <p:cNvGrpSpPr/>
          <p:nvPr/>
        </p:nvGrpSpPr>
        <p:grpSpPr>
          <a:xfrm>
            <a:off x="11963400" y="1219199"/>
            <a:ext cx="3086100" cy="3086100"/>
            <a:chOff x="0" y="0"/>
            <a:chExt cx="812800" cy="812800"/>
          </a:xfrm>
        </p:grpSpPr>
        <p:sp>
          <p:nvSpPr>
            <p:cNvPr id="37" name="Freeform 4">
              <a:extLst>
                <a:ext uri="{FF2B5EF4-FFF2-40B4-BE49-F238E27FC236}">
                  <a16:creationId xmlns:a16="http://schemas.microsoft.com/office/drawing/2014/main" id="{D8EADA59-057F-40C6-85EC-942922286C86}"/>
                </a:ext>
              </a:extLst>
            </p:cNvPr>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FF4004"/>
            </a:solidFill>
          </p:spPr>
        </p:sp>
        <p:sp>
          <p:nvSpPr>
            <p:cNvPr id="38" name="TextBox 5">
              <a:extLst>
                <a:ext uri="{FF2B5EF4-FFF2-40B4-BE49-F238E27FC236}">
                  <a16:creationId xmlns:a16="http://schemas.microsoft.com/office/drawing/2014/main" id="{D02958EE-58E5-42D0-BD80-9BACD2EEC7E5}"/>
                </a:ext>
              </a:extLst>
            </p:cNvPr>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grpSp>
        <p:nvGrpSpPr>
          <p:cNvPr id="39" name="Group 6">
            <a:extLst>
              <a:ext uri="{FF2B5EF4-FFF2-40B4-BE49-F238E27FC236}">
                <a16:creationId xmlns:a16="http://schemas.microsoft.com/office/drawing/2014/main" id="{3E3AC58E-7B8F-443D-B771-A42FADFC6F9F}"/>
              </a:ext>
            </a:extLst>
          </p:cNvPr>
          <p:cNvGrpSpPr/>
          <p:nvPr/>
        </p:nvGrpSpPr>
        <p:grpSpPr>
          <a:xfrm>
            <a:off x="12397851" y="1394409"/>
            <a:ext cx="3523737" cy="3339257"/>
            <a:chOff x="0" y="-33338"/>
            <a:chExt cx="928062" cy="879475"/>
          </a:xfrm>
        </p:grpSpPr>
        <p:sp>
          <p:nvSpPr>
            <p:cNvPr id="40" name="Freeform 7">
              <a:extLst>
                <a:ext uri="{FF2B5EF4-FFF2-40B4-BE49-F238E27FC236}">
                  <a16:creationId xmlns:a16="http://schemas.microsoft.com/office/drawing/2014/main" id="{B8AC443A-8C71-4A90-81B0-BFA2154899A3}"/>
                </a:ext>
              </a:extLst>
            </p:cNvPr>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FFB58B"/>
            </a:solidFill>
            <a:ln w="57150" cap="rnd">
              <a:solidFill>
                <a:srgbClr val="316CAA"/>
              </a:solidFill>
              <a:prstDash val="solid"/>
              <a:round/>
            </a:ln>
          </p:spPr>
        </p:sp>
        <p:sp>
          <p:nvSpPr>
            <p:cNvPr id="41" name="TextBox 8">
              <a:extLst>
                <a:ext uri="{FF2B5EF4-FFF2-40B4-BE49-F238E27FC236}">
                  <a16:creationId xmlns:a16="http://schemas.microsoft.com/office/drawing/2014/main" id="{8033515D-EA6F-43D4-A0AD-7335779B3A09}"/>
                </a:ext>
              </a:extLst>
            </p:cNvPr>
            <p:cNvSpPr txBox="1"/>
            <p:nvPr/>
          </p:nvSpPr>
          <p:spPr>
            <a:xfrm>
              <a:off x="0" y="-33338"/>
              <a:ext cx="928062" cy="879475"/>
            </a:xfrm>
            <a:prstGeom prst="rect">
              <a:avLst/>
            </a:prstGeom>
          </p:spPr>
          <p:txBody>
            <a:bodyPr lIns="50800" tIns="50800" rIns="50800" bIns="50800" rtlCol="0" anchor="ctr"/>
            <a:lstStyle/>
            <a:p>
              <a:pPr algn="ctr">
                <a:lnSpc>
                  <a:spcPts val="4969"/>
                </a:lnSpc>
              </a:pPr>
              <a:r>
                <a:rPr lang="en-US" sz="3549" dirty="0">
                  <a:solidFill>
                    <a:srgbClr val="000000"/>
                  </a:solidFill>
                  <a:latin typeface="Open Sauce"/>
                  <a:ea typeface="Open Sauce"/>
                  <a:cs typeface="Open Sauce"/>
                  <a:sym typeface="Open Sauce"/>
                </a:rPr>
                <a:t>Create</a:t>
              </a:r>
            </a:p>
            <a:p>
              <a:pPr algn="ctr">
                <a:lnSpc>
                  <a:spcPts val="4969"/>
                </a:lnSpc>
              </a:pPr>
              <a:r>
                <a:rPr lang="en-US" sz="3549" dirty="0">
                  <a:solidFill>
                    <a:srgbClr val="000000"/>
                  </a:solidFill>
                  <a:latin typeface="Open Sauce"/>
                  <a:ea typeface="Open Sauce"/>
                  <a:cs typeface="Open Sauce"/>
                  <a:sym typeface="Open Sauce"/>
                </a:rPr>
                <a:t>Format</a:t>
              </a:r>
            </a:p>
            <a:p>
              <a:pPr algn="ctr">
                <a:lnSpc>
                  <a:spcPts val="4969"/>
                </a:lnSpc>
              </a:pPr>
              <a:r>
                <a:rPr lang="en-US" sz="3549" dirty="0">
                  <a:solidFill>
                    <a:srgbClr val="000000"/>
                  </a:solidFill>
                  <a:latin typeface="Open Sauce"/>
                  <a:ea typeface="Open Sauce"/>
                  <a:cs typeface="Open Sauce"/>
                  <a:sym typeface="Open Sauce"/>
                </a:rPr>
                <a:t>Templet</a:t>
              </a:r>
              <a:endParaRPr lang="en-US" sz="3549" dirty="0">
                <a:solidFill>
                  <a:srgbClr val="FFFFFF"/>
                </a:solidFill>
                <a:latin typeface="Open Sauce"/>
                <a:ea typeface="Open Sauce"/>
                <a:cs typeface="Open Sauce"/>
                <a:sym typeface="Open Sauce"/>
              </a:endParaRPr>
            </a:p>
          </p:txBody>
        </p:sp>
      </p:grpSp>
    </p:spTree>
    <p:extLst>
      <p:ext uri="{BB962C8B-B14F-4D97-AF65-F5344CB8AC3E}">
        <p14:creationId xmlns:p14="http://schemas.microsoft.com/office/powerpoint/2010/main" val="179557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6" name="TextBox 6"/>
          <p:cNvSpPr txBox="1"/>
          <p:nvPr/>
        </p:nvSpPr>
        <p:spPr>
          <a:xfrm>
            <a:off x="4449535" y="406639"/>
            <a:ext cx="9388929" cy="882486"/>
          </a:xfrm>
          <a:prstGeom prst="rect">
            <a:avLst/>
          </a:prstGeom>
        </p:spPr>
        <p:txBody>
          <a:bodyPr wrap="square" lIns="0" tIns="0" rIns="0" bIns="0" rtlCol="0" anchor="t">
            <a:spAutoFit/>
          </a:bodyPr>
          <a:lstStyle/>
          <a:p>
            <a:pPr algn="ctr">
              <a:lnSpc>
                <a:spcPts val="7272"/>
              </a:lnSpc>
              <a:spcBef>
                <a:spcPct val="0"/>
              </a:spcBef>
            </a:pPr>
            <a:r>
              <a:rPr lang="en-US" sz="6000" dirty="0">
                <a:latin typeface="Times New Roman" panose="02020603050405020304" pitchFamily="18" charset="0"/>
                <a:cs typeface="Times New Roman" panose="02020603050405020304" pitchFamily="18" charset="0"/>
              </a:rPr>
              <a:t>Create format templet</a:t>
            </a:r>
            <a:endParaRPr lang="en-US" sz="6000" b="1" dirty="0">
              <a:solidFill>
                <a:srgbClr val="000000"/>
              </a:solidFill>
              <a:latin typeface="Times New Roman" panose="02020603050405020304" pitchFamily="18" charset="0"/>
              <a:ea typeface="Times New Roman Bold"/>
              <a:cs typeface="Times New Roman" panose="02020603050405020304" pitchFamily="18" charset="0"/>
              <a:sym typeface="Times New Roman Bold"/>
            </a:endParaRPr>
          </a:p>
        </p:txBody>
      </p:sp>
      <p:sp>
        <p:nvSpPr>
          <p:cNvPr id="7" name="Rectangle 6">
            <a:extLst>
              <a:ext uri="{FF2B5EF4-FFF2-40B4-BE49-F238E27FC236}">
                <a16:creationId xmlns:a16="http://schemas.microsoft.com/office/drawing/2014/main" id="{DB7510D4-0F5C-45F5-A770-69EC8EA13D52}"/>
              </a:ext>
            </a:extLst>
          </p:cNvPr>
          <p:cNvSpPr/>
          <p:nvPr/>
        </p:nvSpPr>
        <p:spPr>
          <a:xfrm>
            <a:off x="2286000" y="1446322"/>
            <a:ext cx="14097000" cy="3323987"/>
          </a:xfrm>
          <a:prstGeom prst="rect">
            <a:avLst/>
          </a:prstGeom>
        </p:spPr>
        <p:txBody>
          <a:bodyPr wrap="square">
            <a:spAutoFit/>
          </a:bodyPr>
          <a:lstStyle/>
          <a:p>
            <a:pPr algn="ctr">
              <a:lnSpc>
                <a:spcPts val="4200"/>
              </a:lnSpc>
              <a:spcBef>
                <a:spcPct val="0"/>
              </a:spcBef>
            </a:pPr>
            <a:r>
              <a:rPr lang="en-US" sz="3000" b="1" dirty="0">
                <a:solidFill>
                  <a:srgbClr val="000000"/>
                </a:solidFill>
                <a:latin typeface="XM Vahid Bold"/>
                <a:cs typeface="XM Vahid Bold"/>
              </a:rPr>
              <a:t>Downloading the Standard Check Format Template</a:t>
            </a:r>
            <a:br>
              <a:rPr lang="en-US" sz="3000" b="1" dirty="0">
                <a:solidFill>
                  <a:srgbClr val="000000"/>
                </a:solidFill>
                <a:latin typeface="XM Vahid Bold"/>
                <a:cs typeface="XM Vahid Bold"/>
              </a:rPr>
            </a:br>
            <a:r>
              <a:rPr lang="en-US" sz="3000" b="1" dirty="0">
                <a:solidFill>
                  <a:srgbClr val="000000"/>
                </a:solidFill>
                <a:latin typeface="XM Vahid Bold"/>
                <a:cs typeface="XM Vahid Bold"/>
              </a:rPr>
              <a:t>Navigate to the Payments Administrator responsibility in Oracle Applications.</a:t>
            </a:r>
            <a:br>
              <a:rPr lang="en-US" sz="3000" b="1" dirty="0">
                <a:solidFill>
                  <a:srgbClr val="000000"/>
                </a:solidFill>
                <a:latin typeface="XM Vahid Bold"/>
                <a:cs typeface="XM Vahid Bold"/>
              </a:rPr>
            </a:br>
            <a:r>
              <a:rPr lang="en-US" sz="3000" b="1" dirty="0">
                <a:solidFill>
                  <a:srgbClr val="000000"/>
                </a:solidFill>
                <a:latin typeface="XM Vahid Bold"/>
                <a:cs typeface="XM Vahid Bold"/>
              </a:rPr>
              <a:t>Go to XML Publisher format Templates .</a:t>
            </a:r>
            <a:br>
              <a:rPr lang="en-US" sz="3000" b="1" dirty="0">
                <a:solidFill>
                  <a:srgbClr val="000000"/>
                </a:solidFill>
                <a:latin typeface="XM Vahid Bold"/>
                <a:cs typeface="XM Vahid Bold"/>
              </a:rPr>
            </a:br>
            <a:r>
              <a:rPr lang="en-US" sz="3000" b="1" dirty="0">
                <a:solidFill>
                  <a:srgbClr val="000000"/>
                </a:solidFill>
                <a:latin typeface="XM Vahid Bold"/>
                <a:cs typeface="XM Vahid Bold"/>
              </a:rPr>
              <a:t>Search for the Standard Check Format Template using its name or template code.</a:t>
            </a:r>
            <a:br>
              <a:rPr lang="en-US" sz="3000" b="1" dirty="0">
                <a:solidFill>
                  <a:srgbClr val="000000"/>
                </a:solidFill>
                <a:latin typeface="XM Vahid Bold"/>
                <a:cs typeface="XM Vahid Bold"/>
              </a:rPr>
            </a:br>
            <a:r>
              <a:rPr lang="en-US" sz="3000" b="1" dirty="0">
                <a:solidFill>
                  <a:srgbClr val="000000"/>
                </a:solidFill>
                <a:latin typeface="XM Vahid Bold"/>
                <a:cs typeface="XM Vahid Bold"/>
              </a:rPr>
              <a:t>Select the desired template and click Download to get the RTF file.</a:t>
            </a:r>
            <a:br>
              <a:rPr lang="en-US" sz="3000" b="1" dirty="0">
                <a:solidFill>
                  <a:srgbClr val="000000"/>
                </a:solidFill>
                <a:latin typeface="XM Vahid Bold"/>
                <a:cs typeface="XM Vahid Bold"/>
              </a:rPr>
            </a:br>
            <a:r>
              <a:rPr lang="en-US" sz="3000" b="1" dirty="0">
                <a:solidFill>
                  <a:srgbClr val="000000"/>
                </a:solidFill>
                <a:latin typeface="XM Vahid Bold"/>
                <a:cs typeface="XM Vahid Bold"/>
              </a:rPr>
              <a:t>Save the RTF file locally for further customization.</a:t>
            </a:r>
          </a:p>
        </p:txBody>
      </p:sp>
      <p:pic>
        <p:nvPicPr>
          <p:cNvPr id="5" name="Picture 4">
            <a:extLst>
              <a:ext uri="{FF2B5EF4-FFF2-40B4-BE49-F238E27FC236}">
                <a16:creationId xmlns:a16="http://schemas.microsoft.com/office/drawing/2014/main" id="{3301435D-C189-4DD3-A010-9B4966363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4770309"/>
            <a:ext cx="12192000" cy="542266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851773" y="5143500"/>
            <a:ext cx="16584454" cy="4482985"/>
          </a:xfrm>
          <a:custGeom>
            <a:avLst/>
            <a:gdLst/>
            <a:ahLst/>
            <a:cxnLst/>
            <a:rect l="l" t="t" r="r" b="b"/>
            <a:pathLst>
              <a:path w="16584454" h="4482985">
                <a:moveTo>
                  <a:pt x="0" y="0"/>
                </a:moveTo>
                <a:lnTo>
                  <a:pt x="16584454" y="0"/>
                </a:lnTo>
                <a:lnTo>
                  <a:pt x="16584454" y="4482985"/>
                </a:lnTo>
                <a:lnTo>
                  <a:pt x="0" y="4482985"/>
                </a:lnTo>
                <a:lnTo>
                  <a:pt x="0" y="0"/>
                </a:lnTo>
                <a:close/>
              </a:path>
            </a:pathLst>
          </a:custGeom>
          <a:blipFill>
            <a:blip r:embed="rId3"/>
            <a:stretch>
              <a:fillRect/>
            </a:stretch>
          </a:blipFill>
        </p:spPr>
      </p:sp>
      <p:sp>
        <p:nvSpPr>
          <p:cNvPr id="4" name="TextBox 4"/>
          <p:cNvSpPr txBox="1"/>
          <p:nvPr/>
        </p:nvSpPr>
        <p:spPr>
          <a:xfrm>
            <a:off x="674846" y="1962150"/>
            <a:ext cx="6694851" cy="3181350"/>
          </a:xfrm>
          <a:prstGeom prst="rect">
            <a:avLst/>
          </a:prstGeom>
        </p:spPr>
        <p:txBody>
          <a:bodyPr lIns="0" tIns="0" rIns="0" bIns="0" rtlCol="0" anchor="t">
            <a:spAutoFit/>
          </a:bodyPr>
          <a:lstStyle/>
          <a:p>
            <a:pPr algn="l">
              <a:lnSpc>
                <a:spcPts val="4200"/>
              </a:lnSpc>
              <a:spcBef>
                <a:spcPct val="0"/>
              </a:spcBef>
            </a:pPr>
            <a:endParaRPr dirty="0"/>
          </a:p>
          <a:p>
            <a:pPr algn="l">
              <a:lnSpc>
                <a:spcPts val="4200"/>
              </a:lnSpc>
              <a:spcBef>
                <a:spcPct val="0"/>
              </a:spcBef>
            </a:pPr>
            <a:r>
              <a:rPr lang="en-US" sz="3000" b="1" dirty="0">
                <a:solidFill>
                  <a:srgbClr val="000000"/>
                </a:solidFill>
                <a:latin typeface="XM Vahid Bold"/>
                <a:ea typeface="XM Vahid Bold"/>
                <a:cs typeface="XM Vahid Bold"/>
                <a:sym typeface="XM Vahid Bold"/>
              </a:rPr>
              <a:t>Details of the Configured Profile:</a:t>
            </a:r>
          </a:p>
          <a:p>
            <a:pPr algn="l">
              <a:lnSpc>
                <a:spcPts val="4200"/>
              </a:lnSpc>
              <a:spcBef>
                <a:spcPct val="0"/>
              </a:spcBef>
            </a:pPr>
            <a:r>
              <a:rPr lang="en-US" sz="3000" b="1" dirty="0">
                <a:solidFill>
                  <a:srgbClr val="000000"/>
                </a:solidFill>
                <a:latin typeface="XM Vahid Bold"/>
                <a:ea typeface="XM Vahid Bold"/>
                <a:cs typeface="XM Vahid Bold"/>
                <a:sym typeface="XM Vahid Bold"/>
              </a:rPr>
              <a:t>Name: </a:t>
            </a:r>
            <a:r>
              <a:rPr lang="en-US" sz="3000" dirty="0">
                <a:solidFill>
                  <a:srgbClr val="000000"/>
                </a:solidFill>
                <a:latin typeface="XM Vahid"/>
                <a:ea typeface="XM Vahid"/>
                <a:cs typeface="XM Vahid"/>
                <a:sym typeface="XM Vahid"/>
              </a:rPr>
              <a:t>RG PPP</a:t>
            </a:r>
          </a:p>
          <a:p>
            <a:pPr algn="l">
              <a:lnSpc>
                <a:spcPts val="4200"/>
              </a:lnSpc>
              <a:spcBef>
                <a:spcPct val="0"/>
              </a:spcBef>
            </a:pPr>
            <a:r>
              <a:rPr lang="en-US" sz="3000" b="1" dirty="0">
                <a:solidFill>
                  <a:srgbClr val="000000"/>
                </a:solidFill>
                <a:latin typeface="XM Vahid Bold"/>
                <a:ea typeface="XM Vahid Bold"/>
                <a:cs typeface="XM Vahid Bold"/>
                <a:sym typeface="XM Vahid Bold"/>
              </a:rPr>
              <a:t>Type:</a:t>
            </a:r>
            <a:r>
              <a:rPr lang="en-US" sz="3000" dirty="0">
                <a:solidFill>
                  <a:srgbClr val="000000"/>
                </a:solidFill>
                <a:latin typeface="XM Vahid"/>
                <a:ea typeface="XM Vahid"/>
                <a:cs typeface="XM Vahid"/>
                <a:sym typeface="XM Vahid"/>
              </a:rPr>
              <a:t> Printed</a:t>
            </a:r>
          </a:p>
          <a:p>
            <a:pPr algn="l">
              <a:lnSpc>
                <a:spcPts val="4200"/>
              </a:lnSpc>
              <a:spcBef>
                <a:spcPct val="0"/>
              </a:spcBef>
            </a:pPr>
            <a:r>
              <a:rPr lang="en-US" sz="3000" b="1" dirty="0">
                <a:solidFill>
                  <a:srgbClr val="000000"/>
                </a:solidFill>
                <a:latin typeface="XM Vahid Bold"/>
                <a:ea typeface="XM Vahid Bold"/>
                <a:cs typeface="XM Vahid Bold"/>
                <a:sym typeface="XM Vahid Bold"/>
              </a:rPr>
              <a:t>Usage:</a:t>
            </a:r>
            <a:r>
              <a:rPr lang="en-US" sz="3000" dirty="0">
                <a:solidFill>
                  <a:srgbClr val="000000"/>
                </a:solidFill>
                <a:latin typeface="XM Vahid"/>
                <a:ea typeface="XM Vahid"/>
                <a:cs typeface="XM Vahid"/>
                <a:sym typeface="XM Vahid"/>
              </a:rPr>
              <a:t> Linked to the QNP Check Book</a:t>
            </a:r>
          </a:p>
          <a:p>
            <a:pPr algn="l">
              <a:lnSpc>
                <a:spcPts val="4200"/>
              </a:lnSpc>
              <a:spcBef>
                <a:spcPct val="0"/>
              </a:spcBef>
            </a:pPr>
            <a:endParaRPr lang="en-US" sz="3000" dirty="0">
              <a:solidFill>
                <a:srgbClr val="000000"/>
              </a:solidFill>
              <a:latin typeface="XM Vahid"/>
              <a:ea typeface="XM Vahid"/>
              <a:cs typeface="XM Vahid"/>
              <a:sym typeface="XM Vahid"/>
            </a:endParaRPr>
          </a:p>
        </p:txBody>
      </p:sp>
      <p:sp>
        <p:nvSpPr>
          <p:cNvPr id="5" name="TextBox 5"/>
          <p:cNvSpPr txBox="1"/>
          <p:nvPr/>
        </p:nvSpPr>
        <p:spPr>
          <a:xfrm>
            <a:off x="7715746" y="2398146"/>
            <a:ext cx="10237589" cy="2508701"/>
          </a:xfrm>
          <a:prstGeom prst="rect">
            <a:avLst/>
          </a:prstGeom>
        </p:spPr>
        <p:txBody>
          <a:bodyPr lIns="0" tIns="0" rIns="0" bIns="0" rtlCol="0" anchor="t">
            <a:spAutoFit/>
          </a:bodyPr>
          <a:lstStyle/>
          <a:p>
            <a:pPr marL="0" lvl="0" indent="0" algn="just">
              <a:lnSpc>
                <a:spcPts val="4000"/>
              </a:lnSpc>
              <a:spcBef>
                <a:spcPct val="0"/>
              </a:spcBef>
            </a:pPr>
            <a:r>
              <a:rPr lang="en-US" sz="2857" b="1" u="none" strike="noStrike">
                <a:solidFill>
                  <a:srgbClr val="000000"/>
                </a:solidFill>
                <a:latin typeface="XM Vahid Bold"/>
                <a:ea typeface="XM Vahid Bold"/>
                <a:cs typeface="XM Vahid Bold"/>
                <a:sym typeface="XM Vahid Bold"/>
              </a:rPr>
              <a:t>Status: </a:t>
            </a:r>
            <a:r>
              <a:rPr lang="en-US" sz="2857" u="none" strike="noStrike">
                <a:solidFill>
                  <a:srgbClr val="000000"/>
                </a:solidFill>
                <a:latin typeface="XM Vahid"/>
                <a:ea typeface="XM Vahid"/>
                <a:cs typeface="XM Vahid"/>
                <a:sym typeface="XM Vahid"/>
              </a:rPr>
              <a:t>Active</a:t>
            </a:r>
          </a:p>
          <a:p>
            <a:pPr marL="0" lvl="0" indent="0" algn="just">
              <a:lnSpc>
                <a:spcPts val="4000"/>
              </a:lnSpc>
              <a:spcBef>
                <a:spcPct val="0"/>
              </a:spcBef>
            </a:pPr>
            <a:r>
              <a:rPr lang="en-US" sz="2857" b="1" u="none" strike="noStrike">
                <a:solidFill>
                  <a:srgbClr val="000000"/>
                </a:solidFill>
                <a:latin typeface="XM Vahid Bold"/>
                <a:ea typeface="XM Vahid Bold"/>
                <a:cs typeface="XM Vahid Bold"/>
                <a:sym typeface="XM Vahid Bold"/>
              </a:rPr>
              <a:t>Payment Method: </a:t>
            </a:r>
            <a:r>
              <a:rPr lang="en-US" sz="2857" u="none" strike="noStrike">
                <a:solidFill>
                  <a:srgbClr val="000000"/>
                </a:solidFill>
                <a:latin typeface="XM Vahid"/>
                <a:ea typeface="XM Vahid"/>
                <a:cs typeface="XM Vahid"/>
                <a:sym typeface="XM Vahid"/>
              </a:rPr>
              <a:t>Check</a:t>
            </a:r>
          </a:p>
          <a:p>
            <a:pPr marL="0" lvl="0" indent="0" algn="just">
              <a:lnSpc>
                <a:spcPts val="4000"/>
              </a:lnSpc>
              <a:spcBef>
                <a:spcPct val="0"/>
              </a:spcBef>
            </a:pPr>
            <a:r>
              <a:rPr lang="en-US" sz="2857" b="1" u="none" strike="noStrike">
                <a:solidFill>
                  <a:srgbClr val="000000"/>
                </a:solidFill>
                <a:latin typeface="XM Vahid Bold"/>
                <a:ea typeface="XM Vahid Bold"/>
                <a:cs typeface="XM Vahid Bold"/>
                <a:sym typeface="XM Vahid Bold"/>
              </a:rPr>
              <a:t>Format: </a:t>
            </a:r>
            <a:r>
              <a:rPr lang="en-US" sz="2857" u="none" strike="noStrike">
                <a:solidFill>
                  <a:srgbClr val="000000"/>
                </a:solidFill>
                <a:latin typeface="XM Vahid"/>
                <a:ea typeface="XM Vahid"/>
                <a:cs typeface="XM Vahid"/>
                <a:sym typeface="XM Vahid"/>
              </a:rPr>
              <a:t>Standard Check Format</a:t>
            </a:r>
            <a:r>
              <a:rPr lang="en-US" sz="2857" b="1" u="none" strike="noStrike">
                <a:solidFill>
                  <a:srgbClr val="000000"/>
                </a:solidFill>
                <a:latin typeface="XM Vahid Bold"/>
                <a:ea typeface="XM Vahid Bold"/>
                <a:cs typeface="XM Vahid Bold"/>
                <a:sym typeface="XM Vahid Bold"/>
              </a:rPr>
              <a:t> </a:t>
            </a:r>
          </a:p>
          <a:p>
            <a:pPr marL="0" lvl="0" indent="0" algn="just">
              <a:lnSpc>
                <a:spcPts val="4000"/>
              </a:lnSpc>
              <a:spcBef>
                <a:spcPct val="0"/>
              </a:spcBef>
            </a:pPr>
            <a:r>
              <a:rPr lang="en-US" sz="2857" b="1" u="none" strike="noStrike">
                <a:solidFill>
                  <a:srgbClr val="000000"/>
                </a:solidFill>
                <a:latin typeface="XM Vahid Bold"/>
                <a:ea typeface="XM Vahid Bold"/>
                <a:cs typeface="XM Vahid Bold"/>
                <a:sym typeface="XM Vahid Bold"/>
              </a:rPr>
              <a:t>Document </a:t>
            </a:r>
            <a:r>
              <a:rPr lang="en-US" sz="2857" u="none" strike="noStrike">
                <a:solidFill>
                  <a:srgbClr val="000000"/>
                </a:solidFill>
                <a:latin typeface="XM Vahid"/>
                <a:ea typeface="XM Vahid"/>
                <a:cs typeface="XM Vahid"/>
                <a:sym typeface="XM Vahid"/>
              </a:rPr>
              <a:t>Category: Payables Payment Documents</a:t>
            </a:r>
          </a:p>
          <a:p>
            <a:pPr marL="0" lvl="0" indent="0" algn="just">
              <a:lnSpc>
                <a:spcPts val="4000"/>
              </a:lnSpc>
              <a:spcBef>
                <a:spcPct val="0"/>
              </a:spcBef>
            </a:pPr>
            <a:r>
              <a:rPr lang="en-US" sz="2857" b="1" u="none" strike="noStrike">
                <a:solidFill>
                  <a:srgbClr val="000000"/>
                </a:solidFill>
                <a:latin typeface="XM Vahid Bold"/>
                <a:ea typeface="XM Vahid Bold"/>
                <a:cs typeface="XM Vahid Bold"/>
                <a:sym typeface="XM Vahid Bold"/>
              </a:rPr>
              <a:t>Assigned to: </a:t>
            </a:r>
            <a:r>
              <a:rPr lang="en-US" sz="2857" u="none" strike="noStrike">
                <a:solidFill>
                  <a:srgbClr val="000000"/>
                </a:solidFill>
                <a:latin typeface="XM Vahid"/>
                <a:ea typeface="XM Vahid"/>
                <a:cs typeface="XM Vahid"/>
                <a:sym typeface="XM Vahid"/>
              </a:rPr>
              <a:t>Bank Account used for Standard Invoice payments</a:t>
            </a:r>
          </a:p>
        </p:txBody>
      </p:sp>
      <p:sp>
        <p:nvSpPr>
          <p:cNvPr id="6" name="TextBox 6"/>
          <p:cNvSpPr txBox="1"/>
          <p:nvPr/>
        </p:nvSpPr>
        <p:spPr>
          <a:xfrm>
            <a:off x="4022271" y="867249"/>
            <a:ext cx="9388929" cy="858248"/>
          </a:xfrm>
          <a:prstGeom prst="rect">
            <a:avLst/>
          </a:prstGeom>
        </p:spPr>
        <p:txBody>
          <a:bodyPr wrap="square" lIns="0" tIns="0" rIns="0" bIns="0" rtlCol="0" anchor="t">
            <a:spAutoFit/>
          </a:bodyPr>
          <a:lstStyle/>
          <a:p>
            <a:pPr algn="ctr">
              <a:lnSpc>
                <a:spcPts val="7272"/>
              </a:lnSpc>
              <a:spcBef>
                <a:spcPct val="0"/>
              </a:spcBef>
            </a:pPr>
            <a:r>
              <a:rPr lang="en-US" sz="5194" b="1" dirty="0">
                <a:solidFill>
                  <a:srgbClr val="000000"/>
                </a:solidFill>
                <a:latin typeface="Times New Roman Bold"/>
                <a:ea typeface="Times New Roman Bold"/>
                <a:cs typeface="Times New Roman Bold"/>
                <a:sym typeface="Times New Roman Bold"/>
              </a:rPr>
              <a:t>Payment Process Profile Setup</a:t>
            </a:r>
          </a:p>
        </p:txBody>
      </p:sp>
    </p:spTree>
    <p:extLst>
      <p:ext uri="{BB962C8B-B14F-4D97-AF65-F5344CB8AC3E}">
        <p14:creationId xmlns:p14="http://schemas.microsoft.com/office/powerpoint/2010/main" val="4029172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rot="-1647615">
            <a:off x="13280847" y="6745597"/>
            <a:ext cx="2804823" cy="1977400"/>
          </a:xfrm>
          <a:custGeom>
            <a:avLst/>
            <a:gdLst/>
            <a:ahLst/>
            <a:cxnLst/>
            <a:rect l="l" t="t" r="r" b="b"/>
            <a:pathLst>
              <a:path w="2804823" h="1977400">
                <a:moveTo>
                  <a:pt x="0" y="0"/>
                </a:moveTo>
                <a:lnTo>
                  <a:pt x="2804823" y="0"/>
                </a:lnTo>
                <a:lnTo>
                  <a:pt x="2804823" y="1977400"/>
                </a:lnTo>
                <a:lnTo>
                  <a:pt x="0" y="1977400"/>
                </a:lnTo>
                <a:lnTo>
                  <a:pt x="0" y="0"/>
                </a:lnTo>
                <a:close/>
              </a:path>
            </a:pathLst>
          </a:custGeom>
          <a:blipFill>
            <a:blip r:embed="rId3"/>
            <a:stretch>
              <a:fillRect/>
            </a:stretch>
          </a:blipFill>
        </p:spPr>
      </p:sp>
      <p:sp>
        <p:nvSpPr>
          <p:cNvPr id="4" name="TextBox 4"/>
          <p:cNvSpPr txBox="1"/>
          <p:nvPr/>
        </p:nvSpPr>
        <p:spPr>
          <a:xfrm>
            <a:off x="3827467" y="2285025"/>
            <a:ext cx="10498133" cy="894669"/>
          </a:xfrm>
          <a:prstGeom prst="rect">
            <a:avLst/>
          </a:prstGeom>
        </p:spPr>
        <p:txBody>
          <a:bodyPr wrap="square" lIns="0" tIns="0" rIns="0" bIns="0" rtlCol="0" anchor="t">
            <a:spAutoFit/>
          </a:bodyPr>
          <a:lstStyle/>
          <a:p>
            <a:pPr algn="ctr">
              <a:lnSpc>
                <a:spcPts val="7626"/>
              </a:lnSpc>
            </a:pPr>
            <a:r>
              <a:rPr lang="en-US" sz="5447" b="1" dirty="0">
                <a:solidFill>
                  <a:srgbClr val="000000"/>
                </a:solidFill>
                <a:latin typeface="Times New Roman Bold"/>
                <a:ea typeface="Times New Roman Bold"/>
                <a:cs typeface="Times New Roman Bold"/>
                <a:sym typeface="Times New Roman Bold"/>
              </a:rPr>
              <a:t>5- Bank Setup in Oracle Objective:</a:t>
            </a:r>
          </a:p>
        </p:txBody>
      </p:sp>
      <p:sp>
        <p:nvSpPr>
          <p:cNvPr id="5" name="TextBox 5"/>
          <p:cNvSpPr txBox="1"/>
          <p:nvPr/>
        </p:nvSpPr>
        <p:spPr>
          <a:xfrm>
            <a:off x="2375491" y="3859736"/>
            <a:ext cx="13537019" cy="3134001"/>
          </a:xfrm>
          <a:prstGeom prst="rect">
            <a:avLst/>
          </a:prstGeom>
        </p:spPr>
        <p:txBody>
          <a:bodyPr lIns="0" tIns="0" rIns="0" bIns="0" rtlCol="0" anchor="t">
            <a:spAutoFit/>
          </a:bodyPr>
          <a:lstStyle/>
          <a:p>
            <a:pPr algn="ctr" rtl="1">
              <a:lnSpc>
                <a:spcPts val="6284"/>
              </a:lnSpc>
            </a:pPr>
            <a:r>
              <a:rPr lang="en-US" sz="4489">
                <a:solidFill>
                  <a:srgbClr val="000000"/>
                </a:solidFill>
                <a:latin typeface="XM Vahid"/>
                <a:ea typeface="XM Vahid"/>
                <a:cs typeface="XM Vahid"/>
                <a:sym typeface="XM Vahid"/>
              </a:rPr>
              <a:t>To configure banking structure for processing supplier payments and managing financial</a:t>
            </a:r>
            <a:r>
              <a:rPr lang="ar-EG" sz="4489">
                <a:solidFill>
                  <a:srgbClr val="000000"/>
                </a:solidFill>
                <a:latin typeface="XM Vahid"/>
                <a:ea typeface="XM Vahid"/>
                <a:cs typeface="XM Vahid"/>
                <a:sym typeface="XM Vahid"/>
                <a:rtl/>
              </a:rPr>
              <a:t>  </a:t>
            </a:r>
          </a:p>
          <a:p>
            <a:pPr algn="ctr" rtl="1">
              <a:lnSpc>
                <a:spcPts val="6284"/>
              </a:lnSpc>
            </a:pPr>
            <a:r>
              <a:rPr lang="en-US" sz="4489">
                <a:solidFill>
                  <a:srgbClr val="000000"/>
                </a:solidFill>
                <a:latin typeface="XM Vahid"/>
                <a:ea typeface="XM Vahid"/>
                <a:cs typeface="XM Vahid"/>
                <a:sym typeface="XM Vahid"/>
              </a:rPr>
              <a:t>transactions securely</a:t>
            </a:r>
          </a:p>
          <a:p>
            <a:pPr algn="ctr">
              <a:lnSpc>
                <a:spcPts val="6284"/>
              </a:lnSpc>
            </a:pPr>
            <a:r>
              <a:rPr lang="en-US" sz="4489">
                <a:solidFill>
                  <a:srgbClr val="000000"/>
                </a:solidFill>
                <a:latin typeface="XM Vahid"/>
                <a:ea typeface="XM Vahid"/>
                <a:cs typeface="XM Vahid"/>
                <a:sym typeface="XM Vahid"/>
              </a:rPr>
              <a:t>Payables Key Steps Implemented: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1409230" y="5317834"/>
            <a:ext cx="14747168" cy="4739645"/>
          </a:xfrm>
          <a:custGeom>
            <a:avLst/>
            <a:gdLst/>
            <a:ahLst/>
            <a:cxnLst/>
            <a:rect l="l" t="t" r="r" b="b"/>
            <a:pathLst>
              <a:path w="14747168" h="4739645">
                <a:moveTo>
                  <a:pt x="0" y="0"/>
                </a:moveTo>
                <a:lnTo>
                  <a:pt x="14747168" y="0"/>
                </a:lnTo>
                <a:lnTo>
                  <a:pt x="14747168" y="4739645"/>
                </a:lnTo>
                <a:lnTo>
                  <a:pt x="0" y="4739645"/>
                </a:lnTo>
                <a:lnTo>
                  <a:pt x="0" y="0"/>
                </a:lnTo>
                <a:close/>
              </a:path>
            </a:pathLst>
          </a:custGeom>
          <a:blipFill>
            <a:blip r:embed="rId3"/>
            <a:stretch>
              <a:fillRect r="-38" b="-9720"/>
            </a:stretch>
          </a:blipFill>
        </p:spPr>
      </p:sp>
      <p:sp>
        <p:nvSpPr>
          <p:cNvPr id="4" name="TextBox 4"/>
          <p:cNvSpPr txBox="1"/>
          <p:nvPr/>
        </p:nvSpPr>
        <p:spPr>
          <a:xfrm>
            <a:off x="1671730" y="1379647"/>
            <a:ext cx="5399553" cy="3518833"/>
          </a:xfrm>
          <a:prstGeom prst="rect">
            <a:avLst/>
          </a:prstGeom>
        </p:spPr>
        <p:txBody>
          <a:bodyPr lIns="0" tIns="0" rIns="0" bIns="0" rtlCol="0" anchor="t">
            <a:spAutoFit/>
          </a:bodyPr>
          <a:lstStyle/>
          <a:p>
            <a:pPr algn="l">
              <a:lnSpc>
                <a:spcPts val="5596"/>
              </a:lnSpc>
              <a:spcBef>
                <a:spcPct val="0"/>
              </a:spcBef>
            </a:pPr>
            <a:endParaRPr/>
          </a:p>
          <a:p>
            <a:pPr algn="l">
              <a:lnSpc>
                <a:spcPts val="5596"/>
              </a:lnSpc>
              <a:spcBef>
                <a:spcPct val="0"/>
              </a:spcBef>
            </a:pPr>
            <a:r>
              <a:rPr lang="en-US" sz="3997" b="1">
                <a:solidFill>
                  <a:srgbClr val="000000"/>
                </a:solidFill>
                <a:latin typeface="XM Vahid Bold"/>
                <a:ea typeface="XM Vahid Bold"/>
                <a:cs typeface="XM Vahid Bold"/>
                <a:sym typeface="XM Vahid Bold"/>
              </a:rPr>
              <a:t>1. Created a New Bank</a:t>
            </a:r>
          </a:p>
          <a:p>
            <a:pPr algn="l">
              <a:lnSpc>
                <a:spcPts val="5596"/>
              </a:lnSpc>
              <a:spcBef>
                <a:spcPct val="0"/>
              </a:spcBef>
            </a:pPr>
            <a:r>
              <a:rPr lang="en-US" sz="3997" b="1">
                <a:solidFill>
                  <a:srgbClr val="000000"/>
                </a:solidFill>
                <a:latin typeface="XM Vahid Bold"/>
                <a:ea typeface="XM Vahid Bold"/>
                <a:cs typeface="XM Vahid Bold"/>
                <a:sym typeface="XM Vahid Bold"/>
              </a:rPr>
              <a:t>    Name: </a:t>
            </a:r>
            <a:r>
              <a:rPr lang="en-US" sz="3997">
                <a:solidFill>
                  <a:srgbClr val="000000"/>
                </a:solidFill>
                <a:latin typeface="XM Vahid"/>
                <a:ea typeface="XM Vahid"/>
                <a:cs typeface="XM Vahid"/>
                <a:sym typeface="XM Vahid"/>
              </a:rPr>
              <a:t>[ QNP]</a:t>
            </a:r>
          </a:p>
          <a:p>
            <a:pPr algn="l">
              <a:lnSpc>
                <a:spcPts val="5596"/>
              </a:lnSpc>
              <a:spcBef>
                <a:spcPct val="0"/>
              </a:spcBef>
            </a:pPr>
            <a:r>
              <a:rPr lang="en-US" sz="3997" b="1">
                <a:solidFill>
                  <a:srgbClr val="000000"/>
                </a:solidFill>
                <a:latin typeface="XM Vahid Bold"/>
                <a:ea typeface="XM Vahid Bold"/>
                <a:cs typeface="XM Vahid Bold"/>
                <a:sym typeface="XM Vahid Bold"/>
              </a:rPr>
              <a:t>    Country: </a:t>
            </a:r>
            <a:r>
              <a:rPr lang="en-US" sz="3997">
                <a:solidFill>
                  <a:srgbClr val="000000"/>
                </a:solidFill>
                <a:latin typeface="XM Vahid"/>
                <a:ea typeface="XM Vahid"/>
                <a:cs typeface="XM Vahid"/>
                <a:sym typeface="XM Vahid"/>
              </a:rPr>
              <a:t>[Egypt]</a:t>
            </a:r>
          </a:p>
          <a:p>
            <a:pPr algn="l">
              <a:lnSpc>
                <a:spcPts val="5596"/>
              </a:lnSpc>
              <a:spcBef>
                <a:spcPct val="0"/>
              </a:spcBef>
            </a:pPr>
            <a:endParaRPr lang="en-US" sz="3997">
              <a:solidFill>
                <a:srgbClr val="000000"/>
              </a:solidFill>
              <a:latin typeface="XM Vahid"/>
              <a:ea typeface="XM Vahid"/>
              <a:cs typeface="XM Vahid"/>
              <a:sym typeface="XM Vahid"/>
            </a:endParaRPr>
          </a:p>
        </p:txBody>
      </p:sp>
      <p:sp>
        <p:nvSpPr>
          <p:cNvPr id="5" name="TextBox 5"/>
          <p:cNvSpPr txBox="1"/>
          <p:nvPr/>
        </p:nvSpPr>
        <p:spPr>
          <a:xfrm>
            <a:off x="8591119" y="1379647"/>
            <a:ext cx="8878756" cy="3518833"/>
          </a:xfrm>
          <a:prstGeom prst="rect">
            <a:avLst/>
          </a:prstGeom>
        </p:spPr>
        <p:txBody>
          <a:bodyPr lIns="0" tIns="0" rIns="0" bIns="0" rtlCol="0" anchor="t">
            <a:spAutoFit/>
          </a:bodyPr>
          <a:lstStyle/>
          <a:p>
            <a:pPr algn="l">
              <a:lnSpc>
                <a:spcPts val="5596"/>
              </a:lnSpc>
              <a:spcBef>
                <a:spcPct val="0"/>
              </a:spcBef>
            </a:pPr>
            <a:endParaRPr/>
          </a:p>
          <a:p>
            <a:pPr algn="l">
              <a:lnSpc>
                <a:spcPts val="5596"/>
              </a:lnSpc>
              <a:spcBef>
                <a:spcPct val="0"/>
              </a:spcBef>
            </a:pPr>
            <a:r>
              <a:rPr lang="en-US" sz="3997" b="1">
                <a:solidFill>
                  <a:srgbClr val="000000"/>
                </a:solidFill>
                <a:latin typeface="XM Vahid Bold"/>
                <a:ea typeface="XM Vahid Bold"/>
                <a:cs typeface="XM Vahid Bold"/>
                <a:sym typeface="XM Vahid Bold"/>
              </a:rPr>
              <a:t>2. Added Bank Branches</a:t>
            </a:r>
          </a:p>
          <a:p>
            <a:pPr algn="l">
              <a:lnSpc>
                <a:spcPts val="5596"/>
              </a:lnSpc>
              <a:spcBef>
                <a:spcPct val="0"/>
              </a:spcBef>
            </a:pPr>
            <a:r>
              <a:rPr lang="en-US" sz="3997" b="1">
                <a:solidFill>
                  <a:srgbClr val="000000"/>
                </a:solidFill>
                <a:latin typeface="XM Vahid Bold"/>
                <a:ea typeface="XM Vahid Bold"/>
                <a:cs typeface="XM Vahid Bold"/>
                <a:sym typeface="XM Vahid Bold"/>
              </a:rPr>
              <a:t>    Definition name </a:t>
            </a:r>
            <a:r>
              <a:rPr lang="en-US" sz="3997">
                <a:solidFill>
                  <a:srgbClr val="000000"/>
                </a:solidFill>
                <a:latin typeface="XM Vahid"/>
                <a:ea typeface="XM Vahid"/>
                <a:cs typeface="XM Vahid"/>
                <a:sym typeface="XM Vahid"/>
              </a:rPr>
              <a:t>(QNP Cairo  Branch)</a:t>
            </a:r>
          </a:p>
          <a:p>
            <a:pPr algn="l">
              <a:lnSpc>
                <a:spcPts val="5596"/>
              </a:lnSpc>
              <a:spcBef>
                <a:spcPct val="0"/>
              </a:spcBef>
            </a:pPr>
            <a:endParaRPr lang="en-US" sz="3997">
              <a:solidFill>
                <a:srgbClr val="000000"/>
              </a:solidFill>
              <a:latin typeface="XM Vahid"/>
              <a:ea typeface="XM Vahid"/>
              <a:cs typeface="XM Vahid"/>
              <a:sym typeface="XM Vahid"/>
            </a:endParaRPr>
          </a:p>
          <a:p>
            <a:pPr algn="l">
              <a:lnSpc>
                <a:spcPts val="5596"/>
              </a:lnSpc>
              <a:spcBef>
                <a:spcPct val="0"/>
              </a:spcBef>
            </a:pPr>
            <a:endParaRPr lang="en-US" sz="3997">
              <a:solidFill>
                <a:srgbClr val="000000"/>
              </a:solidFill>
              <a:latin typeface="XM Vahid"/>
              <a:ea typeface="XM Vahid"/>
              <a:cs typeface="XM Vahid"/>
              <a:sym typeface="XM Vahi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grpSp>
        <p:nvGrpSpPr>
          <p:cNvPr id="2" name="Group 2"/>
          <p:cNvGrpSpPr/>
          <p:nvPr/>
        </p:nvGrpSpPr>
        <p:grpSpPr>
          <a:xfrm>
            <a:off x="10481806" y="2224521"/>
            <a:ext cx="6891442" cy="1525627"/>
            <a:chOff x="0" y="0"/>
            <a:chExt cx="1815030" cy="401811"/>
          </a:xfrm>
        </p:grpSpPr>
        <p:sp>
          <p:nvSpPr>
            <p:cNvPr id="3" name="Freeform 3"/>
            <p:cNvSpPr/>
            <p:nvPr/>
          </p:nvSpPr>
          <p:spPr>
            <a:xfrm>
              <a:off x="0" y="0"/>
              <a:ext cx="1815030" cy="401811"/>
            </a:xfrm>
            <a:custGeom>
              <a:avLst/>
              <a:gdLst/>
              <a:ahLst/>
              <a:cxnLst/>
              <a:rect l="l" t="t" r="r" b="b"/>
              <a:pathLst>
                <a:path w="1815030" h="401811">
                  <a:moveTo>
                    <a:pt x="88749" y="0"/>
                  </a:moveTo>
                  <a:lnTo>
                    <a:pt x="1726281" y="0"/>
                  </a:lnTo>
                  <a:cubicBezTo>
                    <a:pt x="1749819" y="0"/>
                    <a:pt x="1772392" y="9350"/>
                    <a:pt x="1789036" y="25994"/>
                  </a:cubicBezTo>
                  <a:cubicBezTo>
                    <a:pt x="1805680" y="42638"/>
                    <a:pt x="1815030" y="65212"/>
                    <a:pt x="1815030" y="88749"/>
                  </a:cubicBezTo>
                  <a:lnTo>
                    <a:pt x="1815030" y="313062"/>
                  </a:lnTo>
                  <a:cubicBezTo>
                    <a:pt x="1815030" y="336600"/>
                    <a:pt x="1805680" y="359173"/>
                    <a:pt x="1789036" y="375817"/>
                  </a:cubicBezTo>
                  <a:cubicBezTo>
                    <a:pt x="1772392" y="392461"/>
                    <a:pt x="1749819" y="401811"/>
                    <a:pt x="1726281" y="401811"/>
                  </a:cubicBezTo>
                  <a:lnTo>
                    <a:pt x="88749" y="401811"/>
                  </a:lnTo>
                  <a:cubicBezTo>
                    <a:pt x="65212" y="401811"/>
                    <a:pt x="42638" y="392461"/>
                    <a:pt x="25994" y="375817"/>
                  </a:cubicBezTo>
                  <a:cubicBezTo>
                    <a:pt x="9350" y="359173"/>
                    <a:pt x="0" y="336600"/>
                    <a:pt x="0" y="313062"/>
                  </a:cubicBezTo>
                  <a:lnTo>
                    <a:pt x="0" y="88749"/>
                  </a:lnTo>
                  <a:cubicBezTo>
                    <a:pt x="0" y="65212"/>
                    <a:pt x="9350" y="42638"/>
                    <a:pt x="25994" y="25994"/>
                  </a:cubicBezTo>
                  <a:cubicBezTo>
                    <a:pt x="42638" y="9350"/>
                    <a:pt x="65212" y="0"/>
                    <a:pt x="88749" y="0"/>
                  </a:cubicBezTo>
                  <a:close/>
                </a:path>
              </a:pathLst>
            </a:custGeom>
            <a:solidFill>
              <a:srgbClr val="EBB834"/>
            </a:solidFill>
          </p:spPr>
        </p:sp>
        <p:sp>
          <p:nvSpPr>
            <p:cNvPr id="4" name="TextBox 4"/>
            <p:cNvSpPr txBox="1"/>
            <p:nvPr/>
          </p:nvSpPr>
          <p:spPr>
            <a:xfrm>
              <a:off x="0" y="-28575"/>
              <a:ext cx="1815030" cy="430386"/>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709508" y="2224521"/>
            <a:ext cx="6891442" cy="1525627"/>
            <a:chOff x="0" y="0"/>
            <a:chExt cx="1815030" cy="401811"/>
          </a:xfrm>
        </p:grpSpPr>
        <p:sp>
          <p:nvSpPr>
            <p:cNvPr id="6" name="Freeform 6"/>
            <p:cNvSpPr/>
            <p:nvPr/>
          </p:nvSpPr>
          <p:spPr>
            <a:xfrm>
              <a:off x="0" y="0"/>
              <a:ext cx="1815030" cy="401811"/>
            </a:xfrm>
            <a:custGeom>
              <a:avLst/>
              <a:gdLst/>
              <a:ahLst/>
              <a:cxnLst/>
              <a:rect l="l" t="t" r="r" b="b"/>
              <a:pathLst>
                <a:path w="1815030" h="401811">
                  <a:moveTo>
                    <a:pt x="88749" y="0"/>
                  </a:moveTo>
                  <a:lnTo>
                    <a:pt x="1726281" y="0"/>
                  </a:lnTo>
                  <a:cubicBezTo>
                    <a:pt x="1749819" y="0"/>
                    <a:pt x="1772392" y="9350"/>
                    <a:pt x="1789036" y="25994"/>
                  </a:cubicBezTo>
                  <a:cubicBezTo>
                    <a:pt x="1805680" y="42638"/>
                    <a:pt x="1815030" y="65212"/>
                    <a:pt x="1815030" y="88749"/>
                  </a:cubicBezTo>
                  <a:lnTo>
                    <a:pt x="1815030" y="313062"/>
                  </a:lnTo>
                  <a:cubicBezTo>
                    <a:pt x="1815030" y="336600"/>
                    <a:pt x="1805680" y="359173"/>
                    <a:pt x="1789036" y="375817"/>
                  </a:cubicBezTo>
                  <a:cubicBezTo>
                    <a:pt x="1772392" y="392461"/>
                    <a:pt x="1749819" y="401811"/>
                    <a:pt x="1726281" y="401811"/>
                  </a:cubicBezTo>
                  <a:lnTo>
                    <a:pt x="88749" y="401811"/>
                  </a:lnTo>
                  <a:cubicBezTo>
                    <a:pt x="65212" y="401811"/>
                    <a:pt x="42638" y="392461"/>
                    <a:pt x="25994" y="375817"/>
                  </a:cubicBezTo>
                  <a:cubicBezTo>
                    <a:pt x="9350" y="359173"/>
                    <a:pt x="0" y="336600"/>
                    <a:pt x="0" y="313062"/>
                  </a:cubicBezTo>
                  <a:lnTo>
                    <a:pt x="0" y="88749"/>
                  </a:lnTo>
                  <a:cubicBezTo>
                    <a:pt x="0" y="65212"/>
                    <a:pt x="9350" y="42638"/>
                    <a:pt x="25994" y="25994"/>
                  </a:cubicBezTo>
                  <a:cubicBezTo>
                    <a:pt x="42638" y="9350"/>
                    <a:pt x="65212" y="0"/>
                    <a:pt x="88749" y="0"/>
                  </a:cubicBezTo>
                  <a:close/>
                </a:path>
              </a:pathLst>
            </a:custGeom>
            <a:solidFill>
              <a:srgbClr val="EBB834"/>
            </a:solidFill>
          </p:spPr>
        </p:sp>
        <p:sp>
          <p:nvSpPr>
            <p:cNvPr id="7" name="TextBox 7"/>
            <p:cNvSpPr txBox="1"/>
            <p:nvPr/>
          </p:nvSpPr>
          <p:spPr>
            <a:xfrm>
              <a:off x="0" y="-28575"/>
              <a:ext cx="1815030" cy="430386"/>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a:off x="401083" y="0"/>
            <a:ext cx="17598928" cy="10094997"/>
            <a:chOff x="0" y="0"/>
            <a:chExt cx="23465237" cy="13459996"/>
          </a:xfrm>
        </p:grpSpPr>
        <p:sp>
          <p:nvSpPr>
            <p:cNvPr id="9" name="Freeform 9"/>
            <p:cNvSpPr/>
            <p:nvPr/>
          </p:nvSpPr>
          <p:spPr>
            <a:xfrm>
              <a:off x="0" y="11228804"/>
              <a:ext cx="3963039" cy="2231191"/>
            </a:xfrm>
            <a:custGeom>
              <a:avLst/>
              <a:gdLst/>
              <a:ahLst/>
              <a:cxnLst/>
              <a:rect l="l" t="t" r="r" b="b"/>
              <a:pathLst>
                <a:path w="3963039" h="2231191">
                  <a:moveTo>
                    <a:pt x="0" y="0"/>
                  </a:moveTo>
                  <a:lnTo>
                    <a:pt x="3963039" y="0"/>
                  </a:lnTo>
                  <a:lnTo>
                    <a:pt x="3963039" y="2231192"/>
                  </a:lnTo>
                  <a:lnTo>
                    <a:pt x="0" y="2231192"/>
                  </a:lnTo>
                  <a:lnTo>
                    <a:pt x="0" y="0"/>
                  </a:lnTo>
                  <a:close/>
                </a:path>
              </a:pathLst>
            </a:custGeom>
            <a:blipFill>
              <a:blip r:embed="rId2"/>
              <a:stretch>
                <a:fillRect/>
              </a:stretch>
            </a:blipFill>
          </p:spPr>
        </p:sp>
        <p:sp>
          <p:nvSpPr>
            <p:cNvPr id="10" name="Freeform 10"/>
            <p:cNvSpPr/>
            <p:nvPr/>
          </p:nvSpPr>
          <p:spPr>
            <a:xfrm>
              <a:off x="836822" y="0"/>
              <a:ext cx="1958359" cy="1800427"/>
            </a:xfrm>
            <a:custGeom>
              <a:avLst/>
              <a:gdLst/>
              <a:ahLst/>
              <a:cxnLst/>
              <a:rect l="l" t="t" r="r" b="b"/>
              <a:pathLst>
                <a:path w="1958359" h="1800427">
                  <a:moveTo>
                    <a:pt x="0" y="0"/>
                  </a:moveTo>
                  <a:lnTo>
                    <a:pt x="1958359" y="0"/>
                  </a:lnTo>
                  <a:lnTo>
                    <a:pt x="1958359" y="1800427"/>
                  </a:lnTo>
                  <a:lnTo>
                    <a:pt x="0" y="1800427"/>
                  </a:lnTo>
                  <a:lnTo>
                    <a:pt x="0" y="0"/>
                  </a:lnTo>
                  <a:close/>
                </a:path>
              </a:pathLst>
            </a:custGeom>
            <a:blipFill>
              <a:blip r:embed="rId3"/>
              <a:stretch>
                <a:fillRect/>
              </a:stretch>
            </a:blipFill>
          </p:spPr>
        </p:sp>
        <p:sp>
          <p:nvSpPr>
            <p:cNvPr id="11" name="Freeform 11"/>
            <p:cNvSpPr/>
            <p:nvPr/>
          </p:nvSpPr>
          <p:spPr>
            <a:xfrm>
              <a:off x="18748763" y="176366"/>
              <a:ext cx="4716474" cy="1447695"/>
            </a:xfrm>
            <a:custGeom>
              <a:avLst/>
              <a:gdLst/>
              <a:ahLst/>
              <a:cxnLst/>
              <a:rect l="l" t="t" r="r" b="b"/>
              <a:pathLst>
                <a:path w="4716474" h="1447695">
                  <a:moveTo>
                    <a:pt x="0" y="0"/>
                  </a:moveTo>
                  <a:lnTo>
                    <a:pt x="4716474" y="0"/>
                  </a:lnTo>
                  <a:lnTo>
                    <a:pt x="4716474" y="1447695"/>
                  </a:lnTo>
                  <a:lnTo>
                    <a:pt x="0" y="1447695"/>
                  </a:lnTo>
                  <a:lnTo>
                    <a:pt x="0" y="0"/>
                  </a:lnTo>
                  <a:close/>
                </a:path>
              </a:pathLst>
            </a:custGeom>
            <a:blipFill>
              <a:blip r:embed="rId4"/>
              <a:stretch>
                <a:fillRect/>
              </a:stretch>
            </a:blipFill>
          </p:spPr>
        </p:sp>
      </p:grpSp>
      <p:grpSp>
        <p:nvGrpSpPr>
          <p:cNvPr id="12" name="Group 12"/>
          <p:cNvGrpSpPr/>
          <p:nvPr/>
        </p:nvGrpSpPr>
        <p:grpSpPr>
          <a:xfrm>
            <a:off x="11122463" y="4368652"/>
            <a:ext cx="6697370" cy="1357692"/>
            <a:chOff x="0" y="0"/>
            <a:chExt cx="1763916" cy="357581"/>
          </a:xfrm>
        </p:grpSpPr>
        <p:sp>
          <p:nvSpPr>
            <p:cNvPr id="13" name="Freeform 13"/>
            <p:cNvSpPr/>
            <p:nvPr/>
          </p:nvSpPr>
          <p:spPr>
            <a:xfrm>
              <a:off x="0" y="0"/>
              <a:ext cx="1763916" cy="357581"/>
            </a:xfrm>
            <a:custGeom>
              <a:avLst/>
              <a:gdLst/>
              <a:ahLst/>
              <a:cxnLst/>
              <a:rect l="l" t="t" r="r" b="b"/>
              <a:pathLst>
                <a:path w="1763916" h="357581">
                  <a:moveTo>
                    <a:pt x="91321" y="0"/>
                  </a:moveTo>
                  <a:lnTo>
                    <a:pt x="1672595" y="0"/>
                  </a:lnTo>
                  <a:cubicBezTo>
                    <a:pt x="1723030" y="0"/>
                    <a:pt x="1763916" y="40886"/>
                    <a:pt x="1763916" y="91321"/>
                  </a:cubicBezTo>
                  <a:lnTo>
                    <a:pt x="1763916" y="266260"/>
                  </a:lnTo>
                  <a:cubicBezTo>
                    <a:pt x="1763916" y="316696"/>
                    <a:pt x="1723030" y="357581"/>
                    <a:pt x="1672595" y="357581"/>
                  </a:cubicBezTo>
                  <a:lnTo>
                    <a:pt x="91321" y="357581"/>
                  </a:lnTo>
                  <a:cubicBezTo>
                    <a:pt x="40886" y="357581"/>
                    <a:pt x="0" y="316696"/>
                    <a:pt x="0" y="266260"/>
                  </a:cubicBezTo>
                  <a:lnTo>
                    <a:pt x="0" y="91321"/>
                  </a:lnTo>
                  <a:cubicBezTo>
                    <a:pt x="0" y="40886"/>
                    <a:pt x="40886" y="0"/>
                    <a:pt x="91321" y="0"/>
                  </a:cubicBezTo>
                  <a:close/>
                </a:path>
              </a:pathLst>
            </a:custGeom>
            <a:solidFill>
              <a:srgbClr val="FF914D"/>
            </a:solidFill>
          </p:spPr>
        </p:sp>
        <p:sp>
          <p:nvSpPr>
            <p:cNvPr id="14" name="TextBox 14"/>
            <p:cNvSpPr txBox="1"/>
            <p:nvPr/>
          </p:nvSpPr>
          <p:spPr>
            <a:xfrm>
              <a:off x="0" y="-28575"/>
              <a:ext cx="1763916" cy="386156"/>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a:off x="10906770" y="6538520"/>
            <a:ext cx="6041514" cy="1444624"/>
            <a:chOff x="0" y="0"/>
            <a:chExt cx="1591181" cy="380477"/>
          </a:xfrm>
        </p:grpSpPr>
        <p:sp>
          <p:nvSpPr>
            <p:cNvPr id="16" name="Freeform 16"/>
            <p:cNvSpPr/>
            <p:nvPr/>
          </p:nvSpPr>
          <p:spPr>
            <a:xfrm>
              <a:off x="0" y="0"/>
              <a:ext cx="1591181" cy="380477"/>
            </a:xfrm>
            <a:custGeom>
              <a:avLst/>
              <a:gdLst/>
              <a:ahLst/>
              <a:cxnLst/>
              <a:rect l="l" t="t" r="r" b="b"/>
              <a:pathLst>
                <a:path w="1591181" h="380477">
                  <a:moveTo>
                    <a:pt x="101235" y="0"/>
                  </a:moveTo>
                  <a:lnTo>
                    <a:pt x="1489946" y="0"/>
                  </a:lnTo>
                  <a:cubicBezTo>
                    <a:pt x="1545856" y="0"/>
                    <a:pt x="1591181" y="45324"/>
                    <a:pt x="1591181" y="101235"/>
                  </a:cubicBezTo>
                  <a:lnTo>
                    <a:pt x="1591181" y="279242"/>
                  </a:lnTo>
                  <a:cubicBezTo>
                    <a:pt x="1591181" y="335153"/>
                    <a:pt x="1545856" y="380477"/>
                    <a:pt x="1489946" y="380477"/>
                  </a:cubicBezTo>
                  <a:lnTo>
                    <a:pt x="101235" y="380477"/>
                  </a:lnTo>
                  <a:cubicBezTo>
                    <a:pt x="74386" y="380477"/>
                    <a:pt x="48636" y="369811"/>
                    <a:pt x="29651" y="350826"/>
                  </a:cubicBezTo>
                  <a:cubicBezTo>
                    <a:pt x="10666" y="331841"/>
                    <a:pt x="0" y="306091"/>
                    <a:pt x="0" y="279242"/>
                  </a:cubicBezTo>
                  <a:lnTo>
                    <a:pt x="0" y="101235"/>
                  </a:lnTo>
                  <a:cubicBezTo>
                    <a:pt x="0" y="45324"/>
                    <a:pt x="45324" y="0"/>
                    <a:pt x="101235" y="0"/>
                  </a:cubicBezTo>
                  <a:close/>
                </a:path>
              </a:pathLst>
            </a:custGeom>
            <a:solidFill>
              <a:srgbClr val="47A486"/>
            </a:solidFill>
            <a:ln cap="rnd">
              <a:noFill/>
              <a:prstDash val="solid"/>
              <a:round/>
            </a:ln>
          </p:spPr>
        </p:sp>
        <p:sp>
          <p:nvSpPr>
            <p:cNvPr id="17" name="TextBox 17"/>
            <p:cNvSpPr txBox="1"/>
            <p:nvPr/>
          </p:nvSpPr>
          <p:spPr>
            <a:xfrm>
              <a:off x="0" y="-28575"/>
              <a:ext cx="1591181" cy="409052"/>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8" name="Group 18"/>
          <p:cNvGrpSpPr/>
          <p:nvPr/>
        </p:nvGrpSpPr>
        <p:grpSpPr>
          <a:xfrm>
            <a:off x="1559436" y="6538520"/>
            <a:ext cx="6041514" cy="1444624"/>
            <a:chOff x="0" y="0"/>
            <a:chExt cx="1591181" cy="380477"/>
          </a:xfrm>
        </p:grpSpPr>
        <p:sp>
          <p:nvSpPr>
            <p:cNvPr id="19" name="Freeform 19"/>
            <p:cNvSpPr/>
            <p:nvPr/>
          </p:nvSpPr>
          <p:spPr>
            <a:xfrm>
              <a:off x="0" y="0"/>
              <a:ext cx="1591181" cy="380477"/>
            </a:xfrm>
            <a:custGeom>
              <a:avLst/>
              <a:gdLst/>
              <a:ahLst/>
              <a:cxnLst/>
              <a:rect l="l" t="t" r="r" b="b"/>
              <a:pathLst>
                <a:path w="1591181" h="380477">
                  <a:moveTo>
                    <a:pt x="101235" y="0"/>
                  </a:moveTo>
                  <a:lnTo>
                    <a:pt x="1489946" y="0"/>
                  </a:lnTo>
                  <a:cubicBezTo>
                    <a:pt x="1545856" y="0"/>
                    <a:pt x="1591181" y="45324"/>
                    <a:pt x="1591181" y="101235"/>
                  </a:cubicBezTo>
                  <a:lnTo>
                    <a:pt x="1591181" y="279242"/>
                  </a:lnTo>
                  <a:cubicBezTo>
                    <a:pt x="1591181" y="335153"/>
                    <a:pt x="1545856" y="380477"/>
                    <a:pt x="1489946" y="380477"/>
                  </a:cubicBezTo>
                  <a:lnTo>
                    <a:pt x="101235" y="380477"/>
                  </a:lnTo>
                  <a:cubicBezTo>
                    <a:pt x="74386" y="380477"/>
                    <a:pt x="48636" y="369811"/>
                    <a:pt x="29651" y="350826"/>
                  </a:cubicBezTo>
                  <a:cubicBezTo>
                    <a:pt x="10666" y="331841"/>
                    <a:pt x="0" y="306091"/>
                    <a:pt x="0" y="279242"/>
                  </a:cubicBezTo>
                  <a:lnTo>
                    <a:pt x="0" y="101235"/>
                  </a:lnTo>
                  <a:cubicBezTo>
                    <a:pt x="0" y="45324"/>
                    <a:pt x="45324" y="0"/>
                    <a:pt x="101235" y="0"/>
                  </a:cubicBezTo>
                  <a:close/>
                </a:path>
              </a:pathLst>
            </a:custGeom>
            <a:solidFill>
              <a:srgbClr val="47A486"/>
            </a:solidFill>
            <a:ln cap="rnd">
              <a:noFill/>
              <a:prstDash val="solid"/>
              <a:round/>
            </a:ln>
          </p:spPr>
        </p:sp>
        <p:sp>
          <p:nvSpPr>
            <p:cNvPr id="20" name="TextBox 20"/>
            <p:cNvSpPr txBox="1"/>
            <p:nvPr/>
          </p:nvSpPr>
          <p:spPr>
            <a:xfrm>
              <a:off x="0" y="-28575"/>
              <a:ext cx="1591181" cy="409052"/>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1" name="Group 21"/>
          <p:cNvGrpSpPr/>
          <p:nvPr/>
        </p:nvGrpSpPr>
        <p:grpSpPr>
          <a:xfrm>
            <a:off x="7600950" y="7983145"/>
            <a:ext cx="3086100" cy="1947060"/>
            <a:chOff x="0" y="0"/>
            <a:chExt cx="812800" cy="512806"/>
          </a:xfrm>
        </p:grpSpPr>
        <p:sp>
          <p:nvSpPr>
            <p:cNvPr id="22" name="Freeform 22"/>
            <p:cNvSpPr/>
            <p:nvPr/>
          </p:nvSpPr>
          <p:spPr>
            <a:xfrm>
              <a:off x="0" y="0"/>
              <a:ext cx="812800" cy="512806"/>
            </a:xfrm>
            <a:custGeom>
              <a:avLst/>
              <a:gdLst/>
              <a:ahLst/>
              <a:cxnLst/>
              <a:rect l="l" t="t" r="r" b="b"/>
              <a:pathLst>
                <a:path w="812800" h="512806">
                  <a:moveTo>
                    <a:pt x="198183" y="0"/>
                  </a:moveTo>
                  <a:lnTo>
                    <a:pt x="614617" y="0"/>
                  </a:lnTo>
                  <a:cubicBezTo>
                    <a:pt x="667179" y="0"/>
                    <a:pt x="717587" y="20880"/>
                    <a:pt x="754754" y="58046"/>
                  </a:cubicBezTo>
                  <a:cubicBezTo>
                    <a:pt x="791920" y="95213"/>
                    <a:pt x="812800" y="145621"/>
                    <a:pt x="812800" y="198183"/>
                  </a:cubicBezTo>
                  <a:lnTo>
                    <a:pt x="812800" y="314623"/>
                  </a:lnTo>
                  <a:cubicBezTo>
                    <a:pt x="812800" y="367185"/>
                    <a:pt x="791920" y="417593"/>
                    <a:pt x="754754" y="454760"/>
                  </a:cubicBezTo>
                  <a:cubicBezTo>
                    <a:pt x="717587" y="491926"/>
                    <a:pt x="667179" y="512806"/>
                    <a:pt x="614617" y="512806"/>
                  </a:cubicBezTo>
                  <a:lnTo>
                    <a:pt x="198183" y="512806"/>
                  </a:lnTo>
                  <a:cubicBezTo>
                    <a:pt x="88729" y="512806"/>
                    <a:pt x="0" y="424077"/>
                    <a:pt x="0" y="314623"/>
                  </a:cubicBezTo>
                  <a:lnTo>
                    <a:pt x="0" y="198183"/>
                  </a:lnTo>
                  <a:cubicBezTo>
                    <a:pt x="0" y="145621"/>
                    <a:pt x="20880" y="95213"/>
                    <a:pt x="58046" y="58046"/>
                  </a:cubicBezTo>
                  <a:cubicBezTo>
                    <a:pt x="95213" y="20880"/>
                    <a:pt x="145621" y="0"/>
                    <a:pt x="198183" y="0"/>
                  </a:cubicBezTo>
                  <a:close/>
                </a:path>
              </a:pathLst>
            </a:custGeom>
            <a:solidFill>
              <a:srgbClr val="FD343C"/>
            </a:solidFill>
            <a:ln cap="rnd">
              <a:noFill/>
              <a:prstDash val="solid"/>
              <a:round/>
            </a:ln>
          </p:spPr>
        </p:sp>
        <p:sp>
          <p:nvSpPr>
            <p:cNvPr id="23" name="TextBox 23"/>
            <p:cNvSpPr txBox="1"/>
            <p:nvPr/>
          </p:nvSpPr>
          <p:spPr>
            <a:xfrm>
              <a:off x="0" y="-28575"/>
              <a:ext cx="812800" cy="541381"/>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4" name="Group 24"/>
          <p:cNvGrpSpPr/>
          <p:nvPr/>
        </p:nvGrpSpPr>
        <p:grpSpPr>
          <a:xfrm>
            <a:off x="240347" y="4464654"/>
            <a:ext cx="6697370" cy="1357692"/>
            <a:chOff x="0" y="0"/>
            <a:chExt cx="1763916" cy="357581"/>
          </a:xfrm>
        </p:grpSpPr>
        <p:sp>
          <p:nvSpPr>
            <p:cNvPr id="25" name="Freeform 25"/>
            <p:cNvSpPr/>
            <p:nvPr/>
          </p:nvSpPr>
          <p:spPr>
            <a:xfrm>
              <a:off x="0" y="0"/>
              <a:ext cx="1763916" cy="357581"/>
            </a:xfrm>
            <a:custGeom>
              <a:avLst/>
              <a:gdLst/>
              <a:ahLst/>
              <a:cxnLst/>
              <a:rect l="l" t="t" r="r" b="b"/>
              <a:pathLst>
                <a:path w="1763916" h="357581">
                  <a:moveTo>
                    <a:pt x="91321" y="0"/>
                  </a:moveTo>
                  <a:lnTo>
                    <a:pt x="1672595" y="0"/>
                  </a:lnTo>
                  <a:cubicBezTo>
                    <a:pt x="1723030" y="0"/>
                    <a:pt x="1763916" y="40886"/>
                    <a:pt x="1763916" y="91321"/>
                  </a:cubicBezTo>
                  <a:lnTo>
                    <a:pt x="1763916" y="266260"/>
                  </a:lnTo>
                  <a:cubicBezTo>
                    <a:pt x="1763916" y="316696"/>
                    <a:pt x="1723030" y="357581"/>
                    <a:pt x="1672595" y="357581"/>
                  </a:cubicBezTo>
                  <a:lnTo>
                    <a:pt x="91321" y="357581"/>
                  </a:lnTo>
                  <a:cubicBezTo>
                    <a:pt x="40886" y="357581"/>
                    <a:pt x="0" y="316696"/>
                    <a:pt x="0" y="266260"/>
                  </a:cubicBezTo>
                  <a:lnTo>
                    <a:pt x="0" y="91321"/>
                  </a:lnTo>
                  <a:cubicBezTo>
                    <a:pt x="0" y="40886"/>
                    <a:pt x="40886" y="0"/>
                    <a:pt x="91321" y="0"/>
                  </a:cubicBezTo>
                  <a:close/>
                </a:path>
              </a:pathLst>
            </a:custGeom>
            <a:solidFill>
              <a:srgbClr val="FF914D"/>
            </a:solidFill>
            <a:ln cap="rnd">
              <a:noFill/>
              <a:prstDash val="solid"/>
              <a:round/>
            </a:ln>
          </p:spPr>
        </p:sp>
        <p:sp>
          <p:nvSpPr>
            <p:cNvPr id="26" name="TextBox 26"/>
            <p:cNvSpPr txBox="1"/>
            <p:nvPr/>
          </p:nvSpPr>
          <p:spPr>
            <a:xfrm>
              <a:off x="0" y="-28575"/>
              <a:ext cx="1763916" cy="386156"/>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7" name="Group 27"/>
          <p:cNvGrpSpPr/>
          <p:nvPr/>
        </p:nvGrpSpPr>
        <p:grpSpPr>
          <a:xfrm>
            <a:off x="7634521" y="545787"/>
            <a:ext cx="3086100" cy="1947060"/>
            <a:chOff x="0" y="0"/>
            <a:chExt cx="812800" cy="512806"/>
          </a:xfrm>
        </p:grpSpPr>
        <p:sp>
          <p:nvSpPr>
            <p:cNvPr id="28" name="Freeform 28"/>
            <p:cNvSpPr/>
            <p:nvPr/>
          </p:nvSpPr>
          <p:spPr>
            <a:xfrm>
              <a:off x="0" y="0"/>
              <a:ext cx="812800" cy="512806"/>
            </a:xfrm>
            <a:custGeom>
              <a:avLst/>
              <a:gdLst/>
              <a:ahLst/>
              <a:cxnLst/>
              <a:rect l="l" t="t" r="r" b="b"/>
              <a:pathLst>
                <a:path w="812800" h="512806">
                  <a:moveTo>
                    <a:pt x="198183" y="0"/>
                  </a:moveTo>
                  <a:lnTo>
                    <a:pt x="614617" y="0"/>
                  </a:lnTo>
                  <a:cubicBezTo>
                    <a:pt x="667179" y="0"/>
                    <a:pt x="717587" y="20880"/>
                    <a:pt x="754754" y="58046"/>
                  </a:cubicBezTo>
                  <a:cubicBezTo>
                    <a:pt x="791920" y="95213"/>
                    <a:pt x="812800" y="145621"/>
                    <a:pt x="812800" y="198183"/>
                  </a:cubicBezTo>
                  <a:lnTo>
                    <a:pt x="812800" y="314623"/>
                  </a:lnTo>
                  <a:cubicBezTo>
                    <a:pt x="812800" y="367185"/>
                    <a:pt x="791920" y="417593"/>
                    <a:pt x="754754" y="454760"/>
                  </a:cubicBezTo>
                  <a:cubicBezTo>
                    <a:pt x="717587" y="491926"/>
                    <a:pt x="667179" y="512806"/>
                    <a:pt x="614617" y="512806"/>
                  </a:cubicBezTo>
                  <a:lnTo>
                    <a:pt x="198183" y="512806"/>
                  </a:lnTo>
                  <a:cubicBezTo>
                    <a:pt x="88729" y="512806"/>
                    <a:pt x="0" y="424077"/>
                    <a:pt x="0" y="314623"/>
                  </a:cubicBezTo>
                  <a:lnTo>
                    <a:pt x="0" y="198183"/>
                  </a:lnTo>
                  <a:cubicBezTo>
                    <a:pt x="0" y="145621"/>
                    <a:pt x="20880" y="95213"/>
                    <a:pt x="58046" y="58046"/>
                  </a:cubicBezTo>
                  <a:cubicBezTo>
                    <a:pt x="95213" y="20880"/>
                    <a:pt x="145621" y="0"/>
                    <a:pt x="198183" y="0"/>
                  </a:cubicBezTo>
                  <a:close/>
                </a:path>
              </a:pathLst>
            </a:custGeom>
            <a:solidFill>
              <a:srgbClr val="FD343C"/>
            </a:solidFill>
          </p:spPr>
        </p:sp>
        <p:sp>
          <p:nvSpPr>
            <p:cNvPr id="29" name="TextBox 29"/>
            <p:cNvSpPr txBox="1"/>
            <p:nvPr/>
          </p:nvSpPr>
          <p:spPr>
            <a:xfrm>
              <a:off x="0" y="-28575"/>
              <a:ext cx="812800" cy="541381"/>
            </a:xfrm>
            <a:prstGeom prst="rect">
              <a:avLst/>
            </a:prstGeom>
          </p:spPr>
          <p:txBody>
            <a:bodyPr lIns="50800" tIns="50800" rIns="50800" bIns="50800" rtlCol="0" anchor="ctr"/>
            <a:lstStyle/>
            <a:p>
              <a:pPr algn="ctr">
                <a:lnSpc>
                  <a:spcPts val="2590"/>
                </a:lnSpc>
              </a:pPr>
              <a:endParaRPr/>
            </a:p>
          </p:txBody>
        </p:sp>
      </p:grpSp>
      <p:sp>
        <p:nvSpPr>
          <p:cNvPr id="30" name="TextBox 30"/>
          <p:cNvSpPr txBox="1"/>
          <p:nvPr/>
        </p:nvSpPr>
        <p:spPr>
          <a:xfrm>
            <a:off x="8114268" y="764021"/>
            <a:ext cx="2367538" cy="1376980"/>
          </a:xfrm>
          <a:prstGeom prst="rect">
            <a:avLst/>
          </a:prstGeom>
        </p:spPr>
        <p:txBody>
          <a:bodyPr wrap="square" lIns="0" tIns="0" rIns="0" bIns="0" rtlCol="0" anchor="t">
            <a:spAutoFit/>
          </a:bodyPr>
          <a:lstStyle/>
          <a:p>
            <a:pPr algn="ctr">
              <a:lnSpc>
                <a:spcPts val="5599"/>
              </a:lnSpc>
            </a:pPr>
            <a:r>
              <a:rPr lang="en-US" sz="3999" b="1" dirty="0">
                <a:solidFill>
                  <a:srgbClr val="000000"/>
                </a:solidFill>
                <a:latin typeface="Times New Roman Bold"/>
                <a:ea typeface="Times New Roman Bold"/>
                <a:cs typeface="Times New Roman Bold"/>
                <a:sym typeface="Times New Roman Bold"/>
              </a:rPr>
              <a:t>Inventory </a:t>
            </a:r>
          </a:p>
          <a:p>
            <a:pPr algn="ctr">
              <a:lnSpc>
                <a:spcPts val="5599"/>
              </a:lnSpc>
            </a:pPr>
            <a:r>
              <a:rPr lang="en-US" sz="3999" b="1" dirty="0">
                <a:solidFill>
                  <a:srgbClr val="000000"/>
                </a:solidFill>
                <a:latin typeface="Times New Roman Bold"/>
                <a:ea typeface="Times New Roman Bold"/>
                <a:cs typeface="Times New Roman Bold"/>
                <a:sym typeface="Times New Roman Bold"/>
              </a:rPr>
              <a:t>setup</a:t>
            </a:r>
          </a:p>
        </p:txBody>
      </p:sp>
      <p:sp>
        <p:nvSpPr>
          <p:cNvPr id="31" name="TextBox 31"/>
          <p:cNvSpPr txBox="1"/>
          <p:nvPr/>
        </p:nvSpPr>
        <p:spPr>
          <a:xfrm>
            <a:off x="11742970" y="2570050"/>
            <a:ext cx="4563102" cy="658835"/>
          </a:xfrm>
          <a:prstGeom prst="rect">
            <a:avLst/>
          </a:prstGeom>
        </p:spPr>
        <p:txBody>
          <a:bodyPr wrap="square" lIns="0" tIns="0" rIns="0" bIns="0" rtlCol="0" anchor="t">
            <a:spAutoFit/>
          </a:bodyPr>
          <a:lstStyle/>
          <a:p>
            <a:pPr algn="ctr">
              <a:lnSpc>
                <a:spcPts val="5599"/>
              </a:lnSpc>
            </a:pPr>
            <a:r>
              <a:rPr lang="en-US" sz="3999" b="1" dirty="0">
                <a:solidFill>
                  <a:srgbClr val="000000"/>
                </a:solidFill>
                <a:latin typeface="Times New Roman Bold"/>
                <a:ea typeface="Times New Roman Bold"/>
                <a:cs typeface="Times New Roman Bold"/>
                <a:sym typeface="Times New Roman Bold"/>
              </a:rPr>
              <a:t>Defining suppliers </a:t>
            </a:r>
          </a:p>
        </p:txBody>
      </p:sp>
      <p:sp>
        <p:nvSpPr>
          <p:cNvPr id="32" name="TextBox 32"/>
          <p:cNvSpPr txBox="1"/>
          <p:nvPr/>
        </p:nvSpPr>
        <p:spPr>
          <a:xfrm>
            <a:off x="12841256" y="4593473"/>
            <a:ext cx="3259782" cy="7556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Payables setup </a:t>
            </a:r>
          </a:p>
        </p:txBody>
      </p:sp>
      <p:sp>
        <p:nvSpPr>
          <p:cNvPr id="33" name="TextBox 33"/>
          <p:cNvSpPr txBox="1"/>
          <p:nvPr/>
        </p:nvSpPr>
        <p:spPr>
          <a:xfrm>
            <a:off x="11548984" y="6806807"/>
            <a:ext cx="4757088" cy="7556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Payment setup</a:t>
            </a:r>
          </a:p>
        </p:txBody>
      </p:sp>
      <p:sp>
        <p:nvSpPr>
          <p:cNvPr id="34" name="TextBox 34"/>
          <p:cNvSpPr txBox="1"/>
          <p:nvPr/>
        </p:nvSpPr>
        <p:spPr>
          <a:xfrm>
            <a:off x="8516838" y="8150225"/>
            <a:ext cx="1254323"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Bank </a:t>
            </a:r>
          </a:p>
          <a:p>
            <a:pPr algn="ctr">
              <a:lnSpc>
                <a:spcPts val="5599"/>
              </a:lnSpc>
            </a:pPr>
            <a:r>
              <a:rPr lang="en-US" sz="3999" b="1">
                <a:solidFill>
                  <a:srgbClr val="000000"/>
                </a:solidFill>
                <a:latin typeface="Times New Roman Bold"/>
                <a:ea typeface="Times New Roman Bold"/>
                <a:cs typeface="Times New Roman Bold"/>
                <a:sym typeface="Times New Roman Bold"/>
              </a:rPr>
              <a:t>setup</a:t>
            </a:r>
          </a:p>
        </p:txBody>
      </p:sp>
      <p:sp>
        <p:nvSpPr>
          <p:cNvPr id="35" name="TextBox 35"/>
          <p:cNvSpPr txBox="1"/>
          <p:nvPr/>
        </p:nvSpPr>
        <p:spPr>
          <a:xfrm>
            <a:off x="1514837" y="6806807"/>
            <a:ext cx="6086113" cy="7556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Withholding tax setup</a:t>
            </a:r>
          </a:p>
        </p:txBody>
      </p:sp>
      <p:sp>
        <p:nvSpPr>
          <p:cNvPr id="36" name="TextBox 36"/>
          <p:cNvSpPr txBox="1"/>
          <p:nvPr/>
        </p:nvSpPr>
        <p:spPr>
          <a:xfrm>
            <a:off x="-165236" y="4689475"/>
            <a:ext cx="7508535" cy="7556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Making &amp; paying invoice</a:t>
            </a:r>
          </a:p>
        </p:txBody>
      </p:sp>
      <p:sp>
        <p:nvSpPr>
          <p:cNvPr id="37" name="TextBox 37"/>
          <p:cNvSpPr txBox="1"/>
          <p:nvPr/>
        </p:nvSpPr>
        <p:spPr>
          <a:xfrm>
            <a:off x="581436" y="2575529"/>
            <a:ext cx="7147585" cy="7556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Closing period &amp; ending report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1409230" y="5317834"/>
            <a:ext cx="14747168" cy="4739645"/>
          </a:xfrm>
          <a:custGeom>
            <a:avLst/>
            <a:gdLst/>
            <a:ahLst/>
            <a:cxnLst/>
            <a:rect l="l" t="t" r="r" b="b"/>
            <a:pathLst>
              <a:path w="14747168" h="4739645">
                <a:moveTo>
                  <a:pt x="0" y="0"/>
                </a:moveTo>
                <a:lnTo>
                  <a:pt x="14747168" y="0"/>
                </a:lnTo>
                <a:lnTo>
                  <a:pt x="14747168" y="4739645"/>
                </a:lnTo>
                <a:lnTo>
                  <a:pt x="0" y="4739645"/>
                </a:lnTo>
                <a:lnTo>
                  <a:pt x="0" y="0"/>
                </a:lnTo>
                <a:close/>
              </a:path>
            </a:pathLst>
          </a:custGeom>
          <a:blipFill>
            <a:blip r:embed="rId3"/>
            <a:stretch>
              <a:fillRect r="-38" b="-9720"/>
            </a:stretch>
          </a:blipFill>
        </p:spPr>
      </p:sp>
      <p:sp>
        <p:nvSpPr>
          <p:cNvPr id="4" name="TextBox 4"/>
          <p:cNvSpPr txBox="1"/>
          <p:nvPr/>
        </p:nvSpPr>
        <p:spPr>
          <a:xfrm>
            <a:off x="1086141" y="1370122"/>
            <a:ext cx="16115719" cy="3222038"/>
          </a:xfrm>
          <a:prstGeom prst="rect">
            <a:avLst/>
          </a:prstGeom>
        </p:spPr>
        <p:txBody>
          <a:bodyPr lIns="0" tIns="0" rIns="0" bIns="0" rtlCol="0" anchor="t">
            <a:spAutoFit/>
          </a:bodyPr>
          <a:lstStyle/>
          <a:p>
            <a:pPr algn="ctr">
              <a:lnSpc>
                <a:spcPts val="5107"/>
              </a:lnSpc>
              <a:spcBef>
                <a:spcPct val="0"/>
              </a:spcBef>
            </a:pPr>
            <a:r>
              <a:rPr lang="en-US" sz="3648" b="1">
                <a:solidFill>
                  <a:srgbClr val="000000"/>
                </a:solidFill>
                <a:latin typeface="XM Vahid Bold"/>
                <a:ea typeface="XM Vahid Bold"/>
                <a:cs typeface="XM Vahid Bold"/>
                <a:sym typeface="XM Vahid Bold"/>
              </a:rPr>
              <a:t>3. Configured Bank Accounts</a:t>
            </a:r>
          </a:p>
          <a:p>
            <a:pPr algn="ctr">
              <a:lnSpc>
                <a:spcPts val="5107"/>
              </a:lnSpc>
              <a:spcBef>
                <a:spcPct val="0"/>
              </a:spcBef>
            </a:pPr>
            <a:r>
              <a:rPr lang="en-US" sz="3648">
                <a:solidFill>
                  <a:srgbClr val="000000"/>
                </a:solidFill>
                <a:latin typeface="XM Vahid"/>
                <a:ea typeface="XM Vahid"/>
                <a:cs typeface="XM Vahid"/>
                <a:sym typeface="XM Vahid"/>
              </a:rPr>
              <a:t>Entered account number and defined the currency</a:t>
            </a:r>
          </a:p>
          <a:p>
            <a:pPr algn="ctr">
              <a:lnSpc>
                <a:spcPts val="5107"/>
              </a:lnSpc>
              <a:spcBef>
                <a:spcPct val="0"/>
              </a:spcBef>
            </a:pPr>
            <a:r>
              <a:rPr lang="en-US" sz="3648">
                <a:solidFill>
                  <a:srgbClr val="000000"/>
                </a:solidFill>
                <a:latin typeface="XM Vahid"/>
                <a:ea typeface="XM Vahid"/>
                <a:cs typeface="XM Vahid"/>
                <a:sym typeface="XM Vahid"/>
              </a:rPr>
              <a:t>Linked the account to the corresponding Legal Entity</a:t>
            </a:r>
          </a:p>
          <a:p>
            <a:pPr algn="ctr">
              <a:lnSpc>
                <a:spcPts val="5107"/>
              </a:lnSpc>
              <a:spcBef>
                <a:spcPct val="0"/>
              </a:spcBef>
            </a:pPr>
            <a:r>
              <a:rPr lang="en-US" sz="3648">
                <a:solidFill>
                  <a:srgbClr val="000000"/>
                </a:solidFill>
                <a:latin typeface="XM Vahid"/>
                <a:ea typeface="XM Vahid"/>
                <a:cs typeface="XM Vahid"/>
                <a:sym typeface="XM Vahid"/>
              </a:rPr>
              <a:t>Granted access to authorized users via Cash Management responsibility</a:t>
            </a:r>
          </a:p>
          <a:p>
            <a:pPr algn="ctr">
              <a:lnSpc>
                <a:spcPts val="5107"/>
              </a:lnSpc>
              <a:spcBef>
                <a:spcPct val="0"/>
              </a:spcBef>
            </a:pPr>
            <a:r>
              <a:rPr lang="en-US" sz="3648">
                <a:solidFill>
                  <a:srgbClr val="000000"/>
                </a:solidFill>
                <a:latin typeface="XM Vahid"/>
                <a:ea typeface="XM Vahid"/>
                <a:cs typeface="XM Vahid"/>
                <a:sym typeface="XM Vahid"/>
              </a:rPr>
              <a:t>Defined the account usage (e.g., Payables Payments, Receivables Receipts)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1409230" y="5317834"/>
            <a:ext cx="14747168" cy="4739645"/>
          </a:xfrm>
          <a:custGeom>
            <a:avLst/>
            <a:gdLst/>
            <a:ahLst/>
            <a:cxnLst/>
            <a:rect l="l" t="t" r="r" b="b"/>
            <a:pathLst>
              <a:path w="14747168" h="4739645">
                <a:moveTo>
                  <a:pt x="0" y="0"/>
                </a:moveTo>
                <a:lnTo>
                  <a:pt x="14747168" y="0"/>
                </a:lnTo>
                <a:lnTo>
                  <a:pt x="14747168" y="4739645"/>
                </a:lnTo>
                <a:lnTo>
                  <a:pt x="0" y="4739645"/>
                </a:lnTo>
                <a:lnTo>
                  <a:pt x="0" y="0"/>
                </a:lnTo>
                <a:close/>
              </a:path>
            </a:pathLst>
          </a:custGeom>
          <a:blipFill>
            <a:blip r:embed="rId3"/>
            <a:stretch>
              <a:fillRect r="-38" b="-9720"/>
            </a:stretch>
          </a:blipFill>
        </p:spPr>
      </p:sp>
      <p:sp>
        <p:nvSpPr>
          <p:cNvPr id="4" name="TextBox 4"/>
          <p:cNvSpPr txBox="1"/>
          <p:nvPr/>
        </p:nvSpPr>
        <p:spPr>
          <a:xfrm>
            <a:off x="1829025" y="1704876"/>
            <a:ext cx="5399553" cy="1374841"/>
          </a:xfrm>
          <a:prstGeom prst="rect">
            <a:avLst/>
          </a:prstGeom>
        </p:spPr>
        <p:txBody>
          <a:bodyPr lIns="0" tIns="0" rIns="0" bIns="0" rtlCol="0" anchor="t">
            <a:spAutoFit/>
          </a:bodyPr>
          <a:lstStyle/>
          <a:p>
            <a:pPr algn="l">
              <a:lnSpc>
                <a:spcPts val="5596"/>
              </a:lnSpc>
              <a:spcBef>
                <a:spcPct val="0"/>
              </a:spcBef>
            </a:pPr>
            <a:r>
              <a:rPr lang="en-US" sz="3997">
                <a:solidFill>
                  <a:srgbClr val="000000"/>
                </a:solidFill>
                <a:latin typeface="XM Vahid"/>
                <a:ea typeface="XM Vahid"/>
                <a:cs typeface="XM Vahid"/>
                <a:sym typeface="XM Vahid"/>
              </a:rPr>
              <a:t>4</a:t>
            </a:r>
            <a:r>
              <a:rPr lang="en-US" sz="3997" b="1">
                <a:solidFill>
                  <a:srgbClr val="000000"/>
                </a:solidFill>
                <a:latin typeface="XM Vahid Bold"/>
                <a:ea typeface="XM Vahid Bold"/>
                <a:cs typeface="XM Vahid Bold"/>
                <a:sym typeface="XM Vahid Bold"/>
              </a:rPr>
              <a:t>. Linked Bank Account to Supplier</a:t>
            </a:r>
          </a:p>
        </p:txBody>
      </p:sp>
      <p:sp>
        <p:nvSpPr>
          <p:cNvPr id="5" name="TextBox 5"/>
          <p:cNvSpPr txBox="1"/>
          <p:nvPr/>
        </p:nvSpPr>
        <p:spPr>
          <a:xfrm>
            <a:off x="8782814" y="1654109"/>
            <a:ext cx="8878756" cy="2784541"/>
          </a:xfrm>
          <a:prstGeom prst="rect">
            <a:avLst/>
          </a:prstGeom>
        </p:spPr>
        <p:txBody>
          <a:bodyPr lIns="0" tIns="0" rIns="0" bIns="0" rtlCol="0" anchor="t">
            <a:spAutoFit/>
          </a:bodyPr>
          <a:lstStyle/>
          <a:p>
            <a:pPr algn="l">
              <a:lnSpc>
                <a:spcPts val="5596"/>
              </a:lnSpc>
              <a:spcBef>
                <a:spcPct val="0"/>
              </a:spcBef>
            </a:pPr>
            <a:r>
              <a:rPr lang="en-US" sz="3997" b="1">
                <a:solidFill>
                  <a:srgbClr val="000000"/>
                </a:solidFill>
                <a:latin typeface="XM Vahid Bold"/>
                <a:ea typeface="XM Vahid Bold"/>
                <a:cs typeface="XM Vahid Bold"/>
                <a:sym typeface="XM Vahid Bold"/>
              </a:rPr>
              <a:t>5. Access Configuration:</a:t>
            </a:r>
          </a:p>
          <a:p>
            <a:pPr algn="l">
              <a:lnSpc>
                <a:spcPts val="5596"/>
              </a:lnSpc>
              <a:spcBef>
                <a:spcPct val="0"/>
              </a:spcBef>
            </a:pPr>
            <a:r>
              <a:rPr lang="en-US" sz="3997">
                <a:solidFill>
                  <a:srgbClr val="000000"/>
                </a:solidFill>
                <a:latin typeface="XM Vahid"/>
                <a:ea typeface="XM Vahid"/>
                <a:cs typeface="XM Vahid"/>
                <a:sym typeface="XM Vahid"/>
              </a:rPr>
              <a:t>Assigned to required responsibilities</a:t>
            </a:r>
          </a:p>
          <a:p>
            <a:pPr algn="l">
              <a:lnSpc>
                <a:spcPts val="5596"/>
              </a:lnSpc>
              <a:spcBef>
                <a:spcPct val="0"/>
              </a:spcBef>
            </a:pPr>
            <a:r>
              <a:rPr lang="en-US" sz="3997">
                <a:solidFill>
                  <a:srgbClr val="000000"/>
                </a:solidFill>
                <a:latin typeface="XM Vahid"/>
                <a:ea typeface="XM Vahid"/>
                <a:cs typeface="XM Vahid"/>
                <a:sym typeface="XM Vahid"/>
              </a:rPr>
              <a:t>Allowed usage through Cash Management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rot="-1647615">
            <a:off x="12886619" y="6087770"/>
            <a:ext cx="2804823" cy="1977400"/>
          </a:xfrm>
          <a:custGeom>
            <a:avLst/>
            <a:gdLst/>
            <a:ahLst/>
            <a:cxnLst/>
            <a:rect l="l" t="t" r="r" b="b"/>
            <a:pathLst>
              <a:path w="2804823" h="1977400">
                <a:moveTo>
                  <a:pt x="0" y="0"/>
                </a:moveTo>
                <a:lnTo>
                  <a:pt x="2804824" y="0"/>
                </a:lnTo>
                <a:lnTo>
                  <a:pt x="2804824" y="1977400"/>
                </a:lnTo>
                <a:lnTo>
                  <a:pt x="0" y="1977400"/>
                </a:lnTo>
                <a:lnTo>
                  <a:pt x="0" y="0"/>
                </a:lnTo>
                <a:close/>
              </a:path>
            </a:pathLst>
          </a:custGeom>
          <a:blipFill>
            <a:blip r:embed="rId3"/>
            <a:stretch>
              <a:fillRect/>
            </a:stretch>
          </a:blipFill>
        </p:spPr>
      </p:sp>
      <p:sp>
        <p:nvSpPr>
          <p:cNvPr id="4" name="TextBox 4"/>
          <p:cNvSpPr txBox="1"/>
          <p:nvPr/>
        </p:nvSpPr>
        <p:spPr>
          <a:xfrm>
            <a:off x="3936484" y="2631073"/>
            <a:ext cx="10084316" cy="894669"/>
          </a:xfrm>
          <a:prstGeom prst="rect">
            <a:avLst/>
          </a:prstGeom>
        </p:spPr>
        <p:txBody>
          <a:bodyPr wrap="square" lIns="0" tIns="0" rIns="0" bIns="0" rtlCol="0" anchor="t">
            <a:spAutoFit/>
          </a:bodyPr>
          <a:lstStyle/>
          <a:p>
            <a:pPr algn="ctr">
              <a:lnSpc>
                <a:spcPts val="7626"/>
              </a:lnSpc>
            </a:pPr>
            <a:r>
              <a:rPr lang="en-US" sz="5447" b="1" dirty="0">
                <a:solidFill>
                  <a:srgbClr val="000000"/>
                </a:solidFill>
                <a:latin typeface="Times New Roman Bold"/>
                <a:ea typeface="Times New Roman Bold"/>
                <a:cs typeface="Times New Roman Bold"/>
                <a:sym typeface="Times New Roman Bold"/>
              </a:rPr>
              <a:t>6- Withholding Tax (WHT) Setup</a:t>
            </a:r>
          </a:p>
        </p:txBody>
      </p:sp>
      <p:sp>
        <p:nvSpPr>
          <p:cNvPr id="5" name="TextBox 5"/>
          <p:cNvSpPr txBox="1"/>
          <p:nvPr/>
        </p:nvSpPr>
        <p:spPr>
          <a:xfrm>
            <a:off x="2375491" y="4324212"/>
            <a:ext cx="13537019" cy="1552851"/>
          </a:xfrm>
          <a:prstGeom prst="rect">
            <a:avLst/>
          </a:prstGeom>
        </p:spPr>
        <p:txBody>
          <a:bodyPr lIns="0" tIns="0" rIns="0" bIns="0" rtlCol="0" anchor="t">
            <a:spAutoFit/>
          </a:bodyPr>
          <a:lstStyle/>
          <a:p>
            <a:pPr algn="ctr">
              <a:lnSpc>
                <a:spcPts val="6284"/>
              </a:lnSpc>
            </a:pPr>
            <a:r>
              <a:rPr lang="en-US" sz="4489">
                <a:solidFill>
                  <a:srgbClr val="000000"/>
                </a:solidFill>
                <a:latin typeface="XM Vahid"/>
                <a:ea typeface="XM Vahid"/>
                <a:cs typeface="XM Vahid"/>
                <a:sym typeface="XM Vahid"/>
              </a:rPr>
              <a:t>To enable Withholding Tax (WHT) functionality in the Payables module, we followed these key steps: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9326776" y="1918207"/>
            <a:ext cx="8961224" cy="6035037"/>
          </a:xfrm>
          <a:custGeom>
            <a:avLst/>
            <a:gdLst/>
            <a:ahLst/>
            <a:cxnLst/>
            <a:rect l="l" t="t" r="r" b="b"/>
            <a:pathLst>
              <a:path w="8961224" h="6035037">
                <a:moveTo>
                  <a:pt x="0" y="0"/>
                </a:moveTo>
                <a:lnTo>
                  <a:pt x="8961224" y="0"/>
                </a:lnTo>
                <a:lnTo>
                  <a:pt x="8961224" y="6035037"/>
                </a:lnTo>
                <a:lnTo>
                  <a:pt x="0" y="6035037"/>
                </a:lnTo>
                <a:lnTo>
                  <a:pt x="0" y="0"/>
                </a:lnTo>
                <a:close/>
              </a:path>
            </a:pathLst>
          </a:custGeom>
          <a:blipFill>
            <a:blip r:embed="rId3"/>
            <a:stretch>
              <a:fillRect l="-2106" r="-2808"/>
            </a:stretch>
          </a:blipFill>
        </p:spPr>
      </p:sp>
      <p:sp>
        <p:nvSpPr>
          <p:cNvPr id="4" name="TextBox 4"/>
          <p:cNvSpPr txBox="1"/>
          <p:nvPr/>
        </p:nvSpPr>
        <p:spPr>
          <a:xfrm>
            <a:off x="78180" y="2653453"/>
            <a:ext cx="9290171" cy="2282272"/>
          </a:xfrm>
          <a:prstGeom prst="rect">
            <a:avLst/>
          </a:prstGeom>
        </p:spPr>
        <p:txBody>
          <a:bodyPr lIns="0" tIns="0" rIns="0" bIns="0" rtlCol="0" anchor="t">
            <a:spAutoFit/>
          </a:bodyPr>
          <a:lstStyle/>
          <a:p>
            <a:pPr algn="l">
              <a:lnSpc>
                <a:spcPts val="4584"/>
              </a:lnSpc>
              <a:spcBef>
                <a:spcPct val="0"/>
              </a:spcBef>
            </a:pPr>
            <a:r>
              <a:rPr lang="en-US" sz="3274" b="1">
                <a:solidFill>
                  <a:srgbClr val="000000"/>
                </a:solidFill>
                <a:latin typeface="XM Vahid Bold"/>
                <a:ea typeface="XM Vahid Bold"/>
                <a:cs typeface="XM Vahid Bold"/>
                <a:sym typeface="XM Vahid Bold"/>
              </a:rPr>
              <a:t>1. Create a Tax Authority as Supplier:</a:t>
            </a:r>
          </a:p>
          <a:p>
            <a:pPr algn="l">
              <a:lnSpc>
                <a:spcPts val="4584"/>
              </a:lnSpc>
              <a:spcBef>
                <a:spcPct val="0"/>
              </a:spcBef>
            </a:pPr>
            <a:r>
              <a:rPr lang="en-US" sz="3274" b="1">
                <a:solidFill>
                  <a:srgbClr val="000000"/>
                </a:solidFill>
                <a:latin typeface="XM Vahid Bold"/>
                <a:ea typeface="XM Vahid Bold"/>
                <a:cs typeface="XM Vahid Bold"/>
                <a:sym typeface="XM Vahid Bold"/>
              </a:rPr>
              <a:t>Supplier Name: </a:t>
            </a:r>
            <a:r>
              <a:rPr lang="en-US" sz="3274">
                <a:solidFill>
                  <a:srgbClr val="000000"/>
                </a:solidFill>
                <a:latin typeface="XM Vahid"/>
                <a:ea typeface="XM Vahid"/>
                <a:cs typeface="XM Vahid"/>
                <a:sym typeface="XM Vahid"/>
              </a:rPr>
              <a:t>Tax Administration</a:t>
            </a:r>
          </a:p>
          <a:p>
            <a:pPr algn="l">
              <a:lnSpc>
                <a:spcPts val="4584"/>
              </a:lnSpc>
              <a:spcBef>
                <a:spcPct val="0"/>
              </a:spcBef>
            </a:pPr>
            <a:r>
              <a:rPr lang="en-US" sz="3274" b="1">
                <a:solidFill>
                  <a:srgbClr val="000000"/>
                </a:solidFill>
                <a:latin typeface="XM Vahid Bold"/>
                <a:ea typeface="XM Vahid Bold"/>
                <a:cs typeface="XM Vahid Bold"/>
                <a:sym typeface="XM Vahid Bold"/>
              </a:rPr>
              <a:t>Supplier Type: </a:t>
            </a:r>
            <a:r>
              <a:rPr lang="en-US" sz="3274">
                <a:solidFill>
                  <a:srgbClr val="000000"/>
                </a:solidFill>
                <a:latin typeface="XM Vahid"/>
                <a:ea typeface="XM Vahid"/>
                <a:cs typeface="XM Vahid"/>
                <a:sym typeface="XM Vahid"/>
              </a:rPr>
              <a:t>Set as Tax Authority to indicate it represents a governmental or tax-collecting body.</a:t>
            </a:r>
          </a:p>
        </p:txBody>
      </p:sp>
      <p:sp>
        <p:nvSpPr>
          <p:cNvPr id="5" name="TextBox 5"/>
          <p:cNvSpPr txBox="1"/>
          <p:nvPr/>
        </p:nvSpPr>
        <p:spPr>
          <a:xfrm>
            <a:off x="78180" y="5802585"/>
            <a:ext cx="8901775" cy="2269807"/>
          </a:xfrm>
          <a:prstGeom prst="rect">
            <a:avLst/>
          </a:prstGeom>
        </p:spPr>
        <p:txBody>
          <a:bodyPr lIns="0" tIns="0" rIns="0" bIns="0" rtlCol="0" anchor="t">
            <a:spAutoFit/>
          </a:bodyPr>
          <a:lstStyle/>
          <a:p>
            <a:pPr algn="l">
              <a:lnSpc>
                <a:spcPts val="4567"/>
              </a:lnSpc>
              <a:spcBef>
                <a:spcPct val="0"/>
              </a:spcBef>
            </a:pPr>
            <a:r>
              <a:rPr lang="en-US" sz="3262" b="1">
                <a:solidFill>
                  <a:srgbClr val="000000"/>
                </a:solidFill>
                <a:latin typeface="XM Vahid Bold"/>
                <a:ea typeface="XM Vahid Bold"/>
                <a:cs typeface="XM Vahid Bold"/>
                <a:sym typeface="XM Vahid Bold"/>
              </a:rPr>
              <a:t>2. Created a Withholding Tax Account:</a:t>
            </a:r>
          </a:p>
          <a:p>
            <a:pPr algn="l">
              <a:lnSpc>
                <a:spcPts val="4567"/>
              </a:lnSpc>
              <a:spcBef>
                <a:spcPct val="0"/>
              </a:spcBef>
            </a:pPr>
            <a:r>
              <a:rPr lang="en-US" sz="3262">
                <a:solidFill>
                  <a:srgbClr val="000000"/>
                </a:solidFill>
                <a:latin typeface="XM Vahid"/>
                <a:ea typeface="XM Vahid"/>
                <a:cs typeface="XM Vahid"/>
                <a:sym typeface="XM Vahid"/>
              </a:rPr>
              <a:t>A dedicated GL account was assigned to record withholding tax amounts accurately in the financial statements.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9144000" y="1918207"/>
            <a:ext cx="8961224" cy="6035037"/>
          </a:xfrm>
          <a:custGeom>
            <a:avLst/>
            <a:gdLst/>
            <a:ahLst/>
            <a:cxnLst/>
            <a:rect l="l" t="t" r="r" b="b"/>
            <a:pathLst>
              <a:path w="8961224" h="6035037">
                <a:moveTo>
                  <a:pt x="0" y="0"/>
                </a:moveTo>
                <a:lnTo>
                  <a:pt x="8961224" y="0"/>
                </a:lnTo>
                <a:lnTo>
                  <a:pt x="8961224" y="6035037"/>
                </a:lnTo>
                <a:lnTo>
                  <a:pt x="0" y="6035037"/>
                </a:lnTo>
                <a:lnTo>
                  <a:pt x="0" y="0"/>
                </a:lnTo>
                <a:close/>
              </a:path>
            </a:pathLst>
          </a:custGeom>
          <a:blipFill>
            <a:blip r:embed="rId3"/>
            <a:stretch>
              <a:fillRect l="-2106" r="-2808"/>
            </a:stretch>
          </a:blipFill>
        </p:spPr>
      </p:sp>
      <p:sp>
        <p:nvSpPr>
          <p:cNvPr id="4" name="TextBox 4"/>
          <p:cNvSpPr txBox="1"/>
          <p:nvPr/>
        </p:nvSpPr>
        <p:spPr>
          <a:xfrm>
            <a:off x="216063" y="2671353"/>
            <a:ext cx="9129343" cy="4668678"/>
          </a:xfrm>
          <a:prstGeom prst="rect">
            <a:avLst/>
          </a:prstGeom>
        </p:spPr>
        <p:txBody>
          <a:bodyPr lIns="0" tIns="0" rIns="0" bIns="0" rtlCol="0" anchor="t">
            <a:spAutoFit/>
          </a:bodyPr>
          <a:lstStyle/>
          <a:p>
            <a:pPr algn="l">
              <a:lnSpc>
                <a:spcPts val="4684"/>
              </a:lnSpc>
              <a:spcBef>
                <a:spcPct val="0"/>
              </a:spcBef>
            </a:pPr>
            <a:r>
              <a:rPr lang="en-US" sz="3345" b="1">
                <a:solidFill>
                  <a:srgbClr val="000000"/>
                </a:solidFill>
                <a:latin typeface="XM Vahid Bold"/>
                <a:ea typeface="XM Vahid Bold"/>
                <a:cs typeface="XM Vahid Bold"/>
                <a:sym typeface="XM Vahid Bold"/>
              </a:rPr>
              <a:t>3. Performed the Withholding Tax Setup:</a:t>
            </a:r>
          </a:p>
          <a:p>
            <a:pPr algn="l">
              <a:lnSpc>
                <a:spcPts val="4684"/>
              </a:lnSpc>
              <a:spcBef>
                <a:spcPct val="0"/>
              </a:spcBef>
            </a:pPr>
            <a:r>
              <a:rPr lang="en-US" sz="3345" b="1">
                <a:solidFill>
                  <a:srgbClr val="000000"/>
                </a:solidFill>
                <a:latin typeface="XM Vahid Bold"/>
                <a:ea typeface="XM Vahid Bold"/>
                <a:cs typeface="XM Vahid Bold"/>
                <a:sym typeface="XM Vahid Bold"/>
              </a:rPr>
              <a:t>GL Account:</a:t>
            </a:r>
            <a:r>
              <a:rPr lang="en-US" sz="3345">
                <a:solidFill>
                  <a:srgbClr val="000000"/>
                </a:solidFill>
                <a:latin typeface="XM Vahid"/>
                <a:ea typeface="XM Vahid"/>
                <a:cs typeface="XM Vahid"/>
                <a:sym typeface="XM Vahid"/>
              </a:rPr>
              <a:t> Linked to the Withholding Tax expense account.</a:t>
            </a:r>
          </a:p>
          <a:p>
            <a:pPr algn="l">
              <a:lnSpc>
                <a:spcPts val="4684"/>
              </a:lnSpc>
              <a:spcBef>
                <a:spcPct val="0"/>
              </a:spcBef>
            </a:pPr>
            <a:r>
              <a:rPr lang="en-US" sz="3345" b="1">
                <a:solidFill>
                  <a:srgbClr val="000000"/>
                </a:solidFill>
                <a:latin typeface="XM Vahid Bold"/>
                <a:ea typeface="XM Vahid Bold"/>
                <a:cs typeface="XM Vahid Bold"/>
                <a:sym typeface="XM Vahid Bold"/>
              </a:rPr>
              <a:t>Tax Authority: </a:t>
            </a:r>
            <a:r>
              <a:rPr lang="en-US" sz="3345">
                <a:solidFill>
                  <a:srgbClr val="000000"/>
                </a:solidFill>
                <a:latin typeface="XM Vahid"/>
                <a:ea typeface="XM Vahid"/>
                <a:cs typeface="XM Vahid"/>
                <a:sym typeface="XM Vahid"/>
              </a:rPr>
              <a:t>Selected the previously created Tax Administration supplier.</a:t>
            </a:r>
          </a:p>
          <a:p>
            <a:pPr algn="l">
              <a:lnSpc>
                <a:spcPts val="4684"/>
              </a:lnSpc>
              <a:spcBef>
                <a:spcPct val="0"/>
              </a:spcBef>
            </a:pPr>
            <a:r>
              <a:rPr lang="en-US" sz="3345" b="1">
                <a:solidFill>
                  <a:srgbClr val="000000"/>
                </a:solidFill>
                <a:latin typeface="XM Vahid Bold"/>
                <a:ea typeface="XM Vahid Bold"/>
                <a:cs typeface="XM Vahid Bold"/>
                <a:sym typeface="XM Vahid Bold"/>
              </a:rPr>
              <a:t>Rate Structure: </a:t>
            </a:r>
            <a:r>
              <a:rPr lang="en-US" sz="3345">
                <a:solidFill>
                  <a:srgbClr val="000000"/>
                </a:solidFill>
                <a:latin typeface="XM Vahid"/>
                <a:ea typeface="XM Vahid"/>
                <a:cs typeface="XM Vahid"/>
                <a:sym typeface="XM Vahid"/>
              </a:rPr>
              <a:t>Configured as a Flat Rate, which applies a fixed percentage to the taxable amount.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rot="-1647615">
            <a:off x="13043914" y="6745597"/>
            <a:ext cx="2804823" cy="1977400"/>
          </a:xfrm>
          <a:custGeom>
            <a:avLst/>
            <a:gdLst/>
            <a:ahLst/>
            <a:cxnLst/>
            <a:rect l="l" t="t" r="r" b="b"/>
            <a:pathLst>
              <a:path w="2804823" h="1977400">
                <a:moveTo>
                  <a:pt x="0" y="0"/>
                </a:moveTo>
                <a:lnTo>
                  <a:pt x="2804824" y="0"/>
                </a:lnTo>
                <a:lnTo>
                  <a:pt x="2804824" y="1977400"/>
                </a:lnTo>
                <a:lnTo>
                  <a:pt x="0" y="1977400"/>
                </a:lnTo>
                <a:lnTo>
                  <a:pt x="0" y="0"/>
                </a:lnTo>
                <a:close/>
              </a:path>
            </a:pathLst>
          </a:custGeom>
          <a:blipFill>
            <a:blip r:embed="rId3"/>
            <a:stretch>
              <a:fillRect/>
            </a:stretch>
          </a:blipFill>
        </p:spPr>
      </p:sp>
      <p:sp>
        <p:nvSpPr>
          <p:cNvPr id="4" name="TextBox 4"/>
          <p:cNvSpPr txBox="1"/>
          <p:nvPr/>
        </p:nvSpPr>
        <p:spPr>
          <a:xfrm>
            <a:off x="4215897" y="2790151"/>
            <a:ext cx="9270971" cy="894669"/>
          </a:xfrm>
          <a:prstGeom prst="rect">
            <a:avLst/>
          </a:prstGeom>
        </p:spPr>
        <p:txBody>
          <a:bodyPr wrap="square" lIns="0" tIns="0" rIns="0" bIns="0" rtlCol="0" anchor="t">
            <a:spAutoFit/>
          </a:bodyPr>
          <a:lstStyle/>
          <a:p>
            <a:pPr algn="ctr">
              <a:lnSpc>
                <a:spcPts val="7626"/>
              </a:lnSpc>
            </a:pPr>
            <a:r>
              <a:rPr lang="en-US" sz="5447" b="1" dirty="0">
                <a:solidFill>
                  <a:srgbClr val="000000"/>
                </a:solidFill>
                <a:latin typeface="Times New Roman Bold"/>
                <a:ea typeface="Times New Roman Bold"/>
                <a:cs typeface="Times New Roman Bold"/>
                <a:sym typeface="Times New Roman Bold"/>
              </a:rPr>
              <a:t>7- Invoice Creation &amp; Payment </a:t>
            </a:r>
          </a:p>
        </p:txBody>
      </p:sp>
      <p:sp>
        <p:nvSpPr>
          <p:cNvPr id="5" name="TextBox 5"/>
          <p:cNvSpPr txBox="1"/>
          <p:nvPr/>
        </p:nvSpPr>
        <p:spPr>
          <a:xfrm>
            <a:off x="2082874" y="4526645"/>
            <a:ext cx="13537019" cy="2343426"/>
          </a:xfrm>
          <a:prstGeom prst="rect">
            <a:avLst/>
          </a:prstGeom>
        </p:spPr>
        <p:txBody>
          <a:bodyPr lIns="0" tIns="0" rIns="0" bIns="0" rtlCol="0" anchor="t">
            <a:spAutoFit/>
          </a:bodyPr>
          <a:lstStyle/>
          <a:p>
            <a:pPr algn="ctr">
              <a:lnSpc>
                <a:spcPts val="6284"/>
              </a:lnSpc>
            </a:pPr>
            <a:r>
              <a:rPr lang="en-US" sz="4489">
                <a:solidFill>
                  <a:srgbClr val="000000"/>
                </a:solidFill>
                <a:latin typeface="XM Vahid"/>
                <a:ea typeface="XM Vahid"/>
                <a:cs typeface="XM Vahid"/>
                <a:sym typeface="XM Vahid"/>
              </a:rPr>
              <a:t>To record supplier liabilities accurately by entering different types of invoices based on the nature of transactions Steps Performed: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grpSp>
        <p:nvGrpSpPr>
          <p:cNvPr id="3" name="Group 3"/>
          <p:cNvGrpSpPr/>
          <p:nvPr/>
        </p:nvGrpSpPr>
        <p:grpSpPr>
          <a:xfrm>
            <a:off x="1713117" y="4640156"/>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FF400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grpSp>
        <p:nvGrpSpPr>
          <p:cNvPr id="6" name="Group 6"/>
          <p:cNvGrpSpPr/>
          <p:nvPr/>
        </p:nvGrpSpPr>
        <p:grpSpPr>
          <a:xfrm>
            <a:off x="2147568" y="4941946"/>
            <a:ext cx="3523737" cy="3086100"/>
            <a:chOff x="0" y="0"/>
            <a:chExt cx="928062" cy="812800"/>
          </a:xfrm>
        </p:grpSpPr>
        <p:sp>
          <p:nvSpPr>
            <p:cNvPr id="7" name="Freeform 7"/>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FFB58B"/>
            </a:solidFill>
            <a:ln w="57150" cap="rnd">
              <a:solidFill>
                <a:srgbClr val="316CAA"/>
              </a:solidFill>
              <a:prstDash val="solid"/>
              <a:round/>
            </a:ln>
          </p:spPr>
        </p:sp>
        <p:sp>
          <p:nvSpPr>
            <p:cNvPr id="8" name="TextBox 8"/>
            <p:cNvSpPr txBox="1"/>
            <p:nvPr/>
          </p:nvSpPr>
          <p:spPr>
            <a:xfrm>
              <a:off x="0" y="-66675"/>
              <a:ext cx="928062" cy="879475"/>
            </a:xfrm>
            <a:prstGeom prst="rect">
              <a:avLst/>
            </a:prstGeom>
          </p:spPr>
          <p:txBody>
            <a:bodyPr lIns="50800" tIns="50800" rIns="50800" bIns="50800" rtlCol="0" anchor="ctr"/>
            <a:lstStyle/>
            <a:p>
              <a:pPr algn="ctr">
                <a:lnSpc>
                  <a:spcPts val="4969"/>
                </a:lnSpc>
              </a:pPr>
              <a:r>
                <a:rPr lang="en-US" sz="3549">
                  <a:solidFill>
                    <a:srgbClr val="000000"/>
                  </a:solidFill>
                  <a:latin typeface="Open Sauce"/>
                  <a:ea typeface="Open Sauce"/>
                  <a:cs typeface="Open Sauce"/>
                  <a:sym typeface="Open Sauce"/>
                </a:rPr>
                <a:t>Standard Invoice</a:t>
              </a:r>
              <a:r>
                <a:rPr lang="en-US" sz="3549">
                  <a:solidFill>
                    <a:srgbClr val="FFFFFF"/>
                  </a:solidFill>
                  <a:latin typeface="Open Sauce"/>
                  <a:ea typeface="Open Sauce"/>
                  <a:cs typeface="Open Sauce"/>
                  <a:sym typeface="Open Sauce"/>
                </a:rPr>
                <a:t> </a:t>
              </a:r>
            </a:p>
          </p:txBody>
        </p:sp>
      </p:grpSp>
      <p:grpSp>
        <p:nvGrpSpPr>
          <p:cNvPr id="9" name="Group 9"/>
          <p:cNvGrpSpPr/>
          <p:nvPr/>
        </p:nvGrpSpPr>
        <p:grpSpPr>
          <a:xfrm>
            <a:off x="7164906" y="4640156"/>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FF4004"/>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7599357" y="4941946"/>
            <a:ext cx="3523737" cy="3086100"/>
            <a:chOff x="0" y="0"/>
            <a:chExt cx="928062" cy="812800"/>
          </a:xfrm>
        </p:grpSpPr>
        <p:sp>
          <p:nvSpPr>
            <p:cNvPr id="13" name="Freeform 13"/>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FFB58B"/>
            </a:solidFill>
            <a:ln w="57150" cap="rnd">
              <a:solidFill>
                <a:srgbClr val="316CAA"/>
              </a:solidFill>
              <a:prstDash val="solid"/>
              <a:round/>
            </a:ln>
          </p:spPr>
        </p:sp>
        <p:sp>
          <p:nvSpPr>
            <p:cNvPr id="14" name="TextBox 14"/>
            <p:cNvSpPr txBox="1"/>
            <p:nvPr/>
          </p:nvSpPr>
          <p:spPr>
            <a:xfrm>
              <a:off x="0" y="-66675"/>
              <a:ext cx="928062" cy="879475"/>
            </a:xfrm>
            <a:prstGeom prst="rect">
              <a:avLst/>
            </a:prstGeom>
          </p:spPr>
          <p:txBody>
            <a:bodyPr lIns="50800" tIns="50800" rIns="50800" bIns="50800" rtlCol="0" anchor="ctr"/>
            <a:lstStyle/>
            <a:p>
              <a:pPr marL="0" lvl="0" indent="0" algn="ctr">
                <a:lnSpc>
                  <a:spcPts val="4969"/>
                </a:lnSpc>
                <a:spcBef>
                  <a:spcPct val="0"/>
                </a:spcBef>
              </a:pPr>
              <a:r>
                <a:rPr lang="en-US" sz="3549" u="none" strike="noStrike" dirty="0">
                  <a:solidFill>
                    <a:srgbClr val="000000"/>
                  </a:solidFill>
                  <a:latin typeface="Open Sauce"/>
                  <a:ea typeface="Open Sauce"/>
                  <a:cs typeface="Open Sauce"/>
                  <a:sym typeface="Open Sauce"/>
                </a:rPr>
                <a:t>Prepayment Invoice</a:t>
              </a:r>
            </a:p>
          </p:txBody>
        </p:sp>
      </p:grpSp>
      <p:grpSp>
        <p:nvGrpSpPr>
          <p:cNvPr id="15" name="Group 15"/>
          <p:cNvGrpSpPr/>
          <p:nvPr/>
        </p:nvGrpSpPr>
        <p:grpSpPr>
          <a:xfrm>
            <a:off x="12616697" y="4688789"/>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203200" y="0"/>
                  </a:moveTo>
                  <a:lnTo>
                    <a:pt x="609600" y="0"/>
                  </a:lnTo>
                  <a:cubicBezTo>
                    <a:pt x="721824" y="0"/>
                    <a:pt x="812800" y="90976"/>
                    <a:pt x="812800" y="203200"/>
                  </a:cubicBezTo>
                  <a:lnTo>
                    <a:pt x="812800" y="609600"/>
                  </a:lnTo>
                  <a:cubicBezTo>
                    <a:pt x="812800" y="721824"/>
                    <a:pt x="721824" y="812800"/>
                    <a:pt x="609600" y="812800"/>
                  </a:cubicBezTo>
                  <a:lnTo>
                    <a:pt x="203200" y="812800"/>
                  </a:lnTo>
                  <a:cubicBezTo>
                    <a:pt x="90976" y="812800"/>
                    <a:pt x="0" y="721824"/>
                    <a:pt x="0" y="609600"/>
                  </a:cubicBezTo>
                  <a:lnTo>
                    <a:pt x="0" y="203200"/>
                  </a:lnTo>
                  <a:cubicBezTo>
                    <a:pt x="0" y="90976"/>
                    <a:pt x="90976" y="0"/>
                    <a:pt x="203200" y="0"/>
                  </a:cubicBezTo>
                  <a:close/>
                </a:path>
              </a:pathLst>
            </a:custGeom>
            <a:solidFill>
              <a:srgbClr val="FF4004"/>
            </a:solidFill>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grpSp>
        <p:nvGrpSpPr>
          <p:cNvPr id="18" name="Group 18"/>
          <p:cNvGrpSpPr/>
          <p:nvPr/>
        </p:nvGrpSpPr>
        <p:grpSpPr>
          <a:xfrm>
            <a:off x="13051147" y="4990579"/>
            <a:ext cx="3523737" cy="3086100"/>
            <a:chOff x="0" y="0"/>
            <a:chExt cx="928062" cy="812800"/>
          </a:xfrm>
        </p:grpSpPr>
        <p:sp>
          <p:nvSpPr>
            <p:cNvPr id="19" name="Freeform 19"/>
            <p:cNvSpPr/>
            <p:nvPr/>
          </p:nvSpPr>
          <p:spPr>
            <a:xfrm>
              <a:off x="0" y="0"/>
              <a:ext cx="928062" cy="812800"/>
            </a:xfrm>
            <a:custGeom>
              <a:avLst/>
              <a:gdLst/>
              <a:ahLst/>
              <a:cxnLst/>
              <a:rect l="l" t="t" r="r" b="b"/>
              <a:pathLst>
                <a:path w="928062" h="812800">
                  <a:moveTo>
                    <a:pt x="175766" y="0"/>
                  </a:moveTo>
                  <a:lnTo>
                    <a:pt x="752296" y="0"/>
                  </a:lnTo>
                  <a:cubicBezTo>
                    <a:pt x="798912" y="0"/>
                    <a:pt x="843619" y="18518"/>
                    <a:pt x="876582" y="51481"/>
                  </a:cubicBezTo>
                  <a:cubicBezTo>
                    <a:pt x="909544" y="84443"/>
                    <a:pt x="928062" y="129150"/>
                    <a:pt x="928062" y="175766"/>
                  </a:cubicBezTo>
                  <a:lnTo>
                    <a:pt x="928062" y="637034"/>
                  </a:lnTo>
                  <a:cubicBezTo>
                    <a:pt x="928062" y="734107"/>
                    <a:pt x="849369" y="812800"/>
                    <a:pt x="752296" y="812800"/>
                  </a:cubicBezTo>
                  <a:lnTo>
                    <a:pt x="175766" y="812800"/>
                  </a:lnTo>
                  <a:cubicBezTo>
                    <a:pt x="78693" y="812800"/>
                    <a:pt x="0" y="734107"/>
                    <a:pt x="0" y="637034"/>
                  </a:cubicBezTo>
                  <a:lnTo>
                    <a:pt x="0" y="175766"/>
                  </a:lnTo>
                  <a:cubicBezTo>
                    <a:pt x="0" y="78693"/>
                    <a:pt x="78693" y="0"/>
                    <a:pt x="175766" y="0"/>
                  </a:cubicBezTo>
                  <a:close/>
                </a:path>
              </a:pathLst>
            </a:custGeom>
            <a:solidFill>
              <a:srgbClr val="FFB58B"/>
            </a:solidFill>
            <a:ln w="57150" cap="rnd">
              <a:solidFill>
                <a:srgbClr val="316CAA"/>
              </a:solidFill>
              <a:prstDash val="solid"/>
              <a:round/>
            </a:ln>
          </p:spPr>
        </p:sp>
        <p:sp>
          <p:nvSpPr>
            <p:cNvPr id="20" name="TextBox 20"/>
            <p:cNvSpPr txBox="1"/>
            <p:nvPr/>
          </p:nvSpPr>
          <p:spPr>
            <a:xfrm>
              <a:off x="0" y="-66675"/>
              <a:ext cx="928062" cy="879475"/>
            </a:xfrm>
            <a:prstGeom prst="rect">
              <a:avLst/>
            </a:prstGeom>
          </p:spPr>
          <p:txBody>
            <a:bodyPr lIns="50800" tIns="50800" rIns="50800" bIns="50800" rtlCol="0" anchor="ctr"/>
            <a:lstStyle/>
            <a:p>
              <a:pPr marL="0" lvl="0" indent="0" algn="ctr">
                <a:lnSpc>
                  <a:spcPts val="4969"/>
                </a:lnSpc>
                <a:spcBef>
                  <a:spcPct val="0"/>
                </a:spcBef>
              </a:pPr>
              <a:r>
                <a:rPr lang="en-US" sz="3549" u="none" strike="noStrike">
                  <a:solidFill>
                    <a:srgbClr val="000000"/>
                  </a:solidFill>
                  <a:latin typeface="Open Sauce"/>
                  <a:ea typeface="Open Sauce"/>
                  <a:cs typeface="Open Sauce"/>
                  <a:sym typeface="Open Sauce"/>
                </a:rPr>
                <a:t>Credit Memo</a:t>
              </a:r>
            </a:p>
          </p:txBody>
        </p:sp>
      </p:grpSp>
      <p:sp>
        <p:nvSpPr>
          <p:cNvPr id="21" name="TextBox 21"/>
          <p:cNvSpPr txBox="1"/>
          <p:nvPr/>
        </p:nvSpPr>
        <p:spPr>
          <a:xfrm>
            <a:off x="2143615" y="2299344"/>
            <a:ext cx="8106712" cy="825340"/>
          </a:xfrm>
          <a:prstGeom prst="rect">
            <a:avLst/>
          </a:prstGeom>
        </p:spPr>
        <p:txBody>
          <a:bodyPr lIns="0" tIns="0" rIns="0" bIns="0" rtlCol="0" anchor="t">
            <a:spAutoFit/>
          </a:bodyPr>
          <a:lstStyle/>
          <a:p>
            <a:pPr algn="ctr">
              <a:lnSpc>
                <a:spcPts val="6772"/>
              </a:lnSpc>
              <a:spcBef>
                <a:spcPct val="0"/>
              </a:spcBef>
            </a:pPr>
            <a:r>
              <a:rPr lang="en-US" sz="4837" b="1">
                <a:solidFill>
                  <a:srgbClr val="000000"/>
                </a:solidFill>
                <a:latin typeface="XM Vahid Bold"/>
                <a:ea typeface="XM Vahid Bold"/>
                <a:cs typeface="XM Vahid Bold"/>
                <a:sym typeface="XM Vahid Bold"/>
              </a:rPr>
              <a:t>Created Three Invoice Types: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4" name="TextBox 4"/>
          <p:cNvSpPr txBox="1"/>
          <p:nvPr/>
        </p:nvSpPr>
        <p:spPr>
          <a:xfrm>
            <a:off x="292379" y="5207632"/>
            <a:ext cx="10391236" cy="4050668"/>
          </a:xfrm>
          <a:prstGeom prst="rect">
            <a:avLst/>
          </a:prstGeom>
        </p:spPr>
        <p:txBody>
          <a:bodyPr lIns="0" tIns="0" rIns="0" bIns="0" rtlCol="0" anchor="t">
            <a:spAutoFit/>
          </a:bodyPr>
          <a:lstStyle/>
          <a:p>
            <a:pPr algn="l">
              <a:lnSpc>
                <a:spcPts val="4584"/>
              </a:lnSpc>
              <a:spcBef>
                <a:spcPct val="0"/>
              </a:spcBef>
            </a:pPr>
            <a:r>
              <a:rPr lang="en-US" sz="3274" b="1">
                <a:solidFill>
                  <a:srgbClr val="000000"/>
                </a:solidFill>
                <a:latin typeface="XM Vahid Bold"/>
                <a:ea typeface="XM Vahid Bold"/>
                <a:cs typeface="XM Vahid Bold"/>
                <a:sym typeface="XM Vahid Bold"/>
              </a:rPr>
              <a:t>2. Standard Invoice Payment</a:t>
            </a:r>
          </a:p>
          <a:p>
            <a:pPr algn="l">
              <a:lnSpc>
                <a:spcPts val="4584"/>
              </a:lnSpc>
              <a:spcBef>
                <a:spcPct val="0"/>
              </a:spcBef>
            </a:pPr>
            <a:r>
              <a:rPr lang="en-US" sz="3274" b="1">
                <a:solidFill>
                  <a:srgbClr val="000000"/>
                </a:solidFill>
                <a:latin typeface="XM Vahid Bold"/>
                <a:ea typeface="XM Vahid Bold"/>
                <a:cs typeface="XM Vahid Bold"/>
                <a:sym typeface="XM Vahid Bold"/>
              </a:rPr>
              <a:t>Invoice Type: </a:t>
            </a:r>
            <a:r>
              <a:rPr lang="en-US" sz="3274">
                <a:solidFill>
                  <a:srgbClr val="000000"/>
                </a:solidFill>
                <a:latin typeface="XM Vahid"/>
                <a:ea typeface="XM Vahid"/>
                <a:cs typeface="XM Vahid"/>
                <a:sym typeface="XM Vahid"/>
              </a:rPr>
              <a:t>Standard      </a:t>
            </a:r>
            <a:r>
              <a:rPr lang="en-US" sz="3274" b="1">
                <a:solidFill>
                  <a:srgbClr val="000000"/>
                </a:solidFill>
                <a:latin typeface="XM Vahid Bold"/>
                <a:ea typeface="XM Vahid Bold"/>
                <a:cs typeface="XM Vahid Bold"/>
                <a:sym typeface="XM Vahid Bold"/>
              </a:rPr>
              <a:t> </a:t>
            </a:r>
          </a:p>
          <a:p>
            <a:pPr algn="l">
              <a:lnSpc>
                <a:spcPts val="4584"/>
              </a:lnSpc>
              <a:spcBef>
                <a:spcPct val="0"/>
              </a:spcBef>
            </a:pPr>
            <a:r>
              <a:rPr lang="en-US" sz="3274" b="1">
                <a:solidFill>
                  <a:srgbClr val="000000"/>
                </a:solidFill>
                <a:latin typeface="XM Vahid Bold"/>
                <a:ea typeface="XM Vahid Bold"/>
                <a:cs typeface="XM Vahid Bold"/>
                <a:sym typeface="XM Vahid Bold"/>
              </a:rPr>
              <a:t>Supplier: </a:t>
            </a:r>
            <a:r>
              <a:rPr lang="en-US" sz="3274">
                <a:solidFill>
                  <a:srgbClr val="000000"/>
                </a:solidFill>
                <a:latin typeface="XM Vahid"/>
                <a:ea typeface="XM Vahid"/>
                <a:cs typeface="XM Vahid"/>
                <a:sym typeface="XM Vahid"/>
              </a:rPr>
              <a:t>Supplier [BEBA]</a:t>
            </a:r>
          </a:p>
          <a:p>
            <a:pPr algn="l">
              <a:lnSpc>
                <a:spcPts val="4584"/>
              </a:lnSpc>
              <a:spcBef>
                <a:spcPct val="0"/>
              </a:spcBef>
            </a:pPr>
            <a:r>
              <a:rPr lang="en-US" sz="3274" b="1">
                <a:solidFill>
                  <a:srgbClr val="000000"/>
                </a:solidFill>
                <a:latin typeface="XM Vahid Bold"/>
                <a:ea typeface="XM Vahid Bold"/>
                <a:cs typeface="XM Vahid Bold"/>
                <a:sym typeface="XM Vahid Bold"/>
              </a:rPr>
              <a:t>Invoice Amount: </a:t>
            </a:r>
            <a:r>
              <a:rPr lang="en-US" sz="3274">
                <a:solidFill>
                  <a:srgbClr val="000000"/>
                </a:solidFill>
                <a:latin typeface="XM Vahid"/>
                <a:ea typeface="XM Vahid"/>
                <a:cs typeface="XM Vahid"/>
                <a:sym typeface="XM Vahid"/>
              </a:rPr>
              <a:t>900 EGP</a:t>
            </a:r>
            <a:r>
              <a:rPr lang="en-US" sz="3274" b="1">
                <a:solidFill>
                  <a:srgbClr val="000000"/>
                </a:solidFill>
                <a:latin typeface="XM Vahid Bold"/>
                <a:ea typeface="XM Vahid Bold"/>
                <a:cs typeface="XM Vahid Bold"/>
                <a:sym typeface="XM Vahid Bold"/>
              </a:rPr>
              <a:t>   </a:t>
            </a:r>
          </a:p>
          <a:p>
            <a:pPr algn="l">
              <a:lnSpc>
                <a:spcPts val="4584"/>
              </a:lnSpc>
              <a:spcBef>
                <a:spcPct val="0"/>
              </a:spcBef>
            </a:pPr>
            <a:r>
              <a:rPr lang="en-US" sz="3274" b="1">
                <a:solidFill>
                  <a:srgbClr val="000000"/>
                </a:solidFill>
                <a:latin typeface="XM Vahid Bold"/>
                <a:ea typeface="XM Vahid Bold"/>
                <a:cs typeface="XM Vahid Bold"/>
                <a:sym typeface="XM Vahid Bold"/>
              </a:rPr>
              <a:t>Payment Method: Check</a:t>
            </a:r>
          </a:p>
          <a:p>
            <a:pPr algn="l">
              <a:lnSpc>
                <a:spcPts val="4584"/>
              </a:lnSpc>
              <a:spcBef>
                <a:spcPct val="0"/>
              </a:spcBef>
            </a:pPr>
            <a:r>
              <a:rPr lang="en-US" sz="3274" b="1">
                <a:solidFill>
                  <a:srgbClr val="000000"/>
                </a:solidFill>
                <a:latin typeface="XM Vahid Bold"/>
                <a:ea typeface="XM Vahid Bold"/>
                <a:cs typeface="XM Vahid Bold"/>
                <a:sym typeface="XM Vahid Bold"/>
              </a:rPr>
              <a:t>Payment Status: </a:t>
            </a:r>
            <a:r>
              <a:rPr lang="en-US" sz="3274">
                <a:solidFill>
                  <a:srgbClr val="000000"/>
                </a:solidFill>
                <a:latin typeface="XM Vahid"/>
                <a:ea typeface="XM Vahid"/>
                <a:cs typeface="XM Vahid"/>
                <a:sym typeface="XM Vahid"/>
              </a:rPr>
              <a:t>Fully Paid</a:t>
            </a:r>
            <a:r>
              <a:rPr lang="en-US" sz="3274" b="1">
                <a:solidFill>
                  <a:srgbClr val="000000"/>
                </a:solidFill>
                <a:latin typeface="XM Vahid Bold"/>
                <a:ea typeface="XM Vahid Bold"/>
                <a:cs typeface="XM Vahid Bold"/>
                <a:sym typeface="XM Vahid Bold"/>
              </a:rPr>
              <a:t> </a:t>
            </a:r>
          </a:p>
          <a:p>
            <a:pPr algn="l">
              <a:lnSpc>
                <a:spcPts val="4584"/>
              </a:lnSpc>
              <a:spcBef>
                <a:spcPct val="0"/>
              </a:spcBef>
            </a:pPr>
            <a:r>
              <a:rPr lang="en-US" sz="3274" b="1">
                <a:solidFill>
                  <a:srgbClr val="000000"/>
                </a:solidFill>
                <a:latin typeface="XM Vahid Bold"/>
                <a:ea typeface="XM Vahid Bold"/>
                <a:cs typeface="XM Vahid Bold"/>
                <a:sym typeface="XM Vahid Bold"/>
              </a:rPr>
              <a:t>Bank Account Used: </a:t>
            </a:r>
            <a:r>
              <a:rPr lang="en-US" sz="3274">
                <a:solidFill>
                  <a:srgbClr val="000000"/>
                </a:solidFill>
                <a:latin typeface="XM Vahid"/>
                <a:ea typeface="XM Vahid"/>
                <a:cs typeface="XM Vahid"/>
                <a:sym typeface="XM Vahid"/>
              </a:rPr>
              <a:t>QNP</a:t>
            </a:r>
          </a:p>
        </p:txBody>
      </p:sp>
      <p:sp>
        <p:nvSpPr>
          <p:cNvPr id="5" name="TextBox 5"/>
          <p:cNvSpPr txBox="1"/>
          <p:nvPr/>
        </p:nvSpPr>
        <p:spPr>
          <a:xfrm>
            <a:off x="292379" y="1623330"/>
            <a:ext cx="7423202" cy="4555807"/>
          </a:xfrm>
          <a:prstGeom prst="rect">
            <a:avLst/>
          </a:prstGeom>
        </p:spPr>
        <p:txBody>
          <a:bodyPr lIns="0" tIns="0" rIns="0" bIns="0" rtlCol="0" anchor="t">
            <a:spAutoFit/>
          </a:bodyPr>
          <a:lstStyle/>
          <a:p>
            <a:pPr algn="l">
              <a:lnSpc>
                <a:spcPts val="4567"/>
              </a:lnSpc>
              <a:spcBef>
                <a:spcPct val="0"/>
              </a:spcBef>
            </a:pPr>
            <a:r>
              <a:rPr lang="en-US" sz="3262" b="1">
                <a:solidFill>
                  <a:srgbClr val="000000"/>
                </a:solidFill>
                <a:latin typeface="XM Vahid Bold"/>
                <a:ea typeface="XM Vahid Bold"/>
                <a:cs typeface="XM Vahid Bold"/>
                <a:sym typeface="XM Vahid Bold"/>
              </a:rPr>
              <a:t>A. Standard Invoice</a:t>
            </a:r>
          </a:p>
          <a:p>
            <a:pPr algn="l">
              <a:lnSpc>
                <a:spcPts val="4567"/>
              </a:lnSpc>
              <a:spcBef>
                <a:spcPct val="0"/>
              </a:spcBef>
            </a:pPr>
            <a:r>
              <a:rPr lang="en-US" sz="3262" b="1">
                <a:solidFill>
                  <a:srgbClr val="000000"/>
                </a:solidFill>
                <a:latin typeface="XM Vahid Bold"/>
                <a:ea typeface="XM Vahid Bold"/>
                <a:cs typeface="XM Vahid Bold"/>
                <a:sym typeface="XM Vahid Bold"/>
              </a:rPr>
              <a:t>Details:</a:t>
            </a:r>
          </a:p>
          <a:p>
            <a:pPr algn="l">
              <a:lnSpc>
                <a:spcPts val="4567"/>
              </a:lnSpc>
              <a:spcBef>
                <a:spcPct val="0"/>
              </a:spcBef>
            </a:pPr>
            <a:r>
              <a:rPr lang="en-US" sz="3262" b="1">
                <a:solidFill>
                  <a:srgbClr val="000000"/>
                </a:solidFill>
                <a:latin typeface="XM Vahid Bold"/>
                <a:ea typeface="XM Vahid Bold"/>
                <a:cs typeface="XM Vahid Bold"/>
                <a:sym typeface="XM Vahid Bold"/>
              </a:rPr>
              <a:t>Supplier: </a:t>
            </a:r>
            <a:r>
              <a:rPr lang="en-US" sz="3262">
                <a:solidFill>
                  <a:srgbClr val="000000"/>
                </a:solidFill>
                <a:latin typeface="XM Vahid"/>
                <a:ea typeface="XM Vahid"/>
                <a:cs typeface="XM Vahid"/>
                <a:sym typeface="XM Vahid"/>
              </a:rPr>
              <a:t>Supplier [BEBA]</a:t>
            </a:r>
          </a:p>
          <a:p>
            <a:pPr algn="l">
              <a:lnSpc>
                <a:spcPts val="4567"/>
              </a:lnSpc>
              <a:spcBef>
                <a:spcPct val="0"/>
              </a:spcBef>
            </a:pPr>
            <a:r>
              <a:rPr lang="en-US" sz="3262" b="1">
                <a:solidFill>
                  <a:srgbClr val="000000"/>
                </a:solidFill>
                <a:latin typeface="XM Vahid Bold"/>
                <a:ea typeface="XM Vahid Bold"/>
                <a:cs typeface="XM Vahid Bold"/>
                <a:sym typeface="XM Vahid Bold"/>
              </a:rPr>
              <a:t>Amount: </a:t>
            </a:r>
            <a:r>
              <a:rPr lang="en-US" sz="3262">
                <a:solidFill>
                  <a:srgbClr val="000000"/>
                </a:solidFill>
                <a:latin typeface="XM Vahid"/>
                <a:ea typeface="XM Vahid"/>
                <a:cs typeface="XM Vahid"/>
                <a:sym typeface="XM Vahid"/>
              </a:rPr>
              <a:t>[e.g., 900 EGP]</a:t>
            </a:r>
          </a:p>
          <a:p>
            <a:pPr algn="l">
              <a:lnSpc>
                <a:spcPts val="4567"/>
              </a:lnSpc>
              <a:spcBef>
                <a:spcPct val="0"/>
              </a:spcBef>
            </a:pPr>
            <a:r>
              <a:rPr lang="en-US" sz="3262">
                <a:solidFill>
                  <a:srgbClr val="000000"/>
                </a:solidFill>
                <a:latin typeface="XM Vahid"/>
                <a:ea typeface="XM Vahid"/>
                <a:cs typeface="XM Vahid"/>
                <a:sym typeface="XM Vahid"/>
              </a:rPr>
              <a:t>Matched to Purchase Order </a:t>
            </a:r>
          </a:p>
          <a:p>
            <a:pPr algn="l">
              <a:lnSpc>
                <a:spcPts val="4567"/>
              </a:lnSpc>
              <a:spcBef>
                <a:spcPct val="0"/>
              </a:spcBef>
            </a:pPr>
            <a:r>
              <a:rPr lang="en-US" sz="3262">
                <a:solidFill>
                  <a:srgbClr val="000000"/>
                </a:solidFill>
                <a:latin typeface="XM Vahid"/>
                <a:ea typeface="XM Vahid"/>
                <a:cs typeface="XM Vahid"/>
                <a:sym typeface="XM Vahid"/>
              </a:rPr>
              <a:t>Accounted and validated successfully</a:t>
            </a:r>
          </a:p>
          <a:p>
            <a:pPr algn="l">
              <a:lnSpc>
                <a:spcPts val="4567"/>
              </a:lnSpc>
              <a:spcBef>
                <a:spcPct val="0"/>
              </a:spcBef>
            </a:pPr>
            <a:endParaRPr lang="en-US" sz="3262">
              <a:solidFill>
                <a:srgbClr val="000000"/>
              </a:solidFill>
              <a:latin typeface="XM Vahid"/>
              <a:ea typeface="XM Vahid"/>
              <a:cs typeface="XM Vahid"/>
              <a:sym typeface="XM Vahid"/>
            </a:endParaRPr>
          </a:p>
          <a:p>
            <a:pPr algn="l">
              <a:lnSpc>
                <a:spcPts val="4567"/>
              </a:lnSpc>
              <a:spcBef>
                <a:spcPct val="0"/>
              </a:spcBef>
            </a:pPr>
            <a:endParaRPr lang="en-US" sz="3262">
              <a:solidFill>
                <a:srgbClr val="000000"/>
              </a:solidFill>
              <a:latin typeface="XM Vahid"/>
              <a:ea typeface="XM Vahid"/>
              <a:cs typeface="XM Vahid"/>
              <a:sym typeface="XM Vahid"/>
            </a:endParaRPr>
          </a:p>
        </p:txBody>
      </p:sp>
      <p:sp>
        <p:nvSpPr>
          <p:cNvPr id="6" name="TextBox 6"/>
          <p:cNvSpPr txBox="1"/>
          <p:nvPr/>
        </p:nvSpPr>
        <p:spPr>
          <a:xfrm>
            <a:off x="6668916" y="375781"/>
            <a:ext cx="5294484" cy="918265"/>
          </a:xfrm>
          <a:prstGeom prst="rect">
            <a:avLst/>
          </a:prstGeom>
        </p:spPr>
        <p:txBody>
          <a:bodyPr wrap="square" lIns="0" tIns="0" rIns="0" bIns="0" rtlCol="0" anchor="t">
            <a:spAutoFit/>
          </a:bodyPr>
          <a:lstStyle/>
          <a:p>
            <a:pPr algn="ctr" rtl="1">
              <a:lnSpc>
                <a:spcPts val="7828"/>
              </a:lnSpc>
            </a:pPr>
            <a:r>
              <a:rPr lang="en-US" sz="5591" b="1" dirty="0">
                <a:solidFill>
                  <a:srgbClr val="000000"/>
                </a:solidFill>
                <a:latin typeface="Times New Roman Bold"/>
                <a:ea typeface="Times New Roman Bold"/>
                <a:cs typeface="Times New Roman Bold"/>
                <a:sym typeface="Times New Roman Bold"/>
              </a:rPr>
              <a:t>Standard Invoice</a:t>
            </a:r>
          </a:p>
        </p:txBody>
      </p:sp>
      <p:pic>
        <p:nvPicPr>
          <p:cNvPr id="8" name="Picture 7">
            <a:extLst>
              <a:ext uri="{FF2B5EF4-FFF2-40B4-BE49-F238E27FC236}">
                <a16:creationId xmlns:a16="http://schemas.microsoft.com/office/drawing/2014/main" id="{CD44BB03-C9FD-4F7F-A1F8-E55A0F0D5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020425"/>
            <a:ext cx="10820400" cy="72009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7121286" y="1797368"/>
            <a:ext cx="10966407" cy="6505673"/>
          </a:xfrm>
          <a:custGeom>
            <a:avLst/>
            <a:gdLst/>
            <a:ahLst/>
            <a:cxnLst/>
            <a:rect l="l" t="t" r="r" b="b"/>
            <a:pathLst>
              <a:path w="10966407" h="6505673">
                <a:moveTo>
                  <a:pt x="0" y="0"/>
                </a:moveTo>
                <a:lnTo>
                  <a:pt x="10966407" y="0"/>
                </a:lnTo>
                <a:lnTo>
                  <a:pt x="10966407" y="6505673"/>
                </a:lnTo>
                <a:lnTo>
                  <a:pt x="0" y="6505673"/>
                </a:lnTo>
                <a:lnTo>
                  <a:pt x="0" y="0"/>
                </a:lnTo>
                <a:close/>
              </a:path>
            </a:pathLst>
          </a:custGeom>
          <a:blipFill>
            <a:blip r:embed="rId3"/>
            <a:stretch>
              <a:fillRect t="-20289" r="-44134" b="-31562"/>
            </a:stretch>
          </a:blipFill>
        </p:spPr>
      </p:sp>
      <p:sp>
        <p:nvSpPr>
          <p:cNvPr id="4" name="TextBox 4"/>
          <p:cNvSpPr txBox="1"/>
          <p:nvPr/>
        </p:nvSpPr>
        <p:spPr>
          <a:xfrm>
            <a:off x="287534" y="5799816"/>
            <a:ext cx="8500767" cy="2797032"/>
          </a:xfrm>
          <a:prstGeom prst="rect">
            <a:avLst/>
          </a:prstGeom>
        </p:spPr>
        <p:txBody>
          <a:bodyPr lIns="0" tIns="0" rIns="0" bIns="0" rtlCol="0" anchor="t">
            <a:spAutoFit/>
          </a:bodyPr>
          <a:lstStyle/>
          <a:p>
            <a:pPr algn="l">
              <a:lnSpc>
                <a:spcPts val="4451"/>
              </a:lnSpc>
              <a:spcBef>
                <a:spcPct val="0"/>
              </a:spcBef>
            </a:pPr>
            <a:r>
              <a:rPr lang="en-US" sz="3179" b="1">
                <a:solidFill>
                  <a:srgbClr val="000000"/>
                </a:solidFill>
                <a:latin typeface="XM Vahid Bold"/>
                <a:ea typeface="XM Vahid Bold"/>
                <a:cs typeface="XM Vahid Bold"/>
                <a:sym typeface="XM Vahid Bold"/>
              </a:rPr>
              <a:t> 2. Prepayment Invoice Payment</a:t>
            </a:r>
          </a:p>
          <a:p>
            <a:pPr algn="l">
              <a:lnSpc>
                <a:spcPts val="4451"/>
              </a:lnSpc>
              <a:spcBef>
                <a:spcPct val="0"/>
              </a:spcBef>
            </a:pPr>
            <a:r>
              <a:rPr lang="en-US" sz="3179" b="1">
                <a:solidFill>
                  <a:srgbClr val="000000"/>
                </a:solidFill>
                <a:latin typeface="XM Vahid Bold"/>
                <a:ea typeface="XM Vahid Bold"/>
                <a:cs typeface="XM Vahid Bold"/>
                <a:sym typeface="XM Vahid Bold"/>
              </a:rPr>
              <a:t>Invoice Type: </a:t>
            </a:r>
            <a:r>
              <a:rPr lang="en-US" sz="3179">
                <a:solidFill>
                  <a:srgbClr val="000000"/>
                </a:solidFill>
                <a:latin typeface="XM Vahid"/>
                <a:ea typeface="XM Vahid"/>
                <a:cs typeface="XM Vahid"/>
                <a:sym typeface="XM Vahid"/>
              </a:rPr>
              <a:t>Prepayment</a:t>
            </a:r>
          </a:p>
          <a:p>
            <a:pPr algn="l">
              <a:lnSpc>
                <a:spcPts val="4451"/>
              </a:lnSpc>
              <a:spcBef>
                <a:spcPct val="0"/>
              </a:spcBef>
            </a:pPr>
            <a:r>
              <a:rPr lang="en-US" sz="3179" b="1">
                <a:solidFill>
                  <a:srgbClr val="000000"/>
                </a:solidFill>
                <a:latin typeface="XM Vahid Bold"/>
                <a:ea typeface="XM Vahid Bold"/>
                <a:cs typeface="XM Vahid Bold"/>
                <a:sym typeface="XM Vahid Bold"/>
              </a:rPr>
              <a:t>Supplier: </a:t>
            </a:r>
            <a:r>
              <a:rPr lang="en-US" sz="3179">
                <a:solidFill>
                  <a:srgbClr val="000000"/>
                </a:solidFill>
                <a:latin typeface="XM Vahid"/>
                <a:ea typeface="XM Vahid"/>
                <a:cs typeface="XM Vahid"/>
                <a:sym typeface="XM Vahid"/>
              </a:rPr>
              <a:t>Supplier [Westinghouse]</a:t>
            </a:r>
          </a:p>
          <a:p>
            <a:pPr algn="l">
              <a:lnSpc>
                <a:spcPts val="4451"/>
              </a:lnSpc>
              <a:spcBef>
                <a:spcPct val="0"/>
              </a:spcBef>
            </a:pPr>
            <a:r>
              <a:rPr lang="en-US" sz="3179" b="1">
                <a:solidFill>
                  <a:srgbClr val="000000"/>
                </a:solidFill>
                <a:latin typeface="XM Vahid Bold"/>
                <a:ea typeface="XM Vahid Bold"/>
                <a:cs typeface="XM Vahid Bold"/>
                <a:sym typeface="XM Vahid Bold"/>
              </a:rPr>
              <a:t>Invoice Amount: </a:t>
            </a:r>
            <a:r>
              <a:rPr lang="en-US" sz="3179">
                <a:solidFill>
                  <a:srgbClr val="000000"/>
                </a:solidFill>
                <a:latin typeface="XM Vahid"/>
                <a:ea typeface="XM Vahid"/>
                <a:cs typeface="XM Vahid"/>
                <a:sym typeface="XM Vahid"/>
              </a:rPr>
              <a:t>50,000 EGP</a:t>
            </a:r>
          </a:p>
          <a:p>
            <a:pPr algn="l">
              <a:lnSpc>
                <a:spcPts val="4451"/>
              </a:lnSpc>
              <a:spcBef>
                <a:spcPct val="0"/>
              </a:spcBef>
            </a:pPr>
            <a:r>
              <a:rPr lang="en-US" sz="3179" b="1">
                <a:solidFill>
                  <a:srgbClr val="000000"/>
                </a:solidFill>
                <a:latin typeface="XM Vahid Bold"/>
                <a:ea typeface="XM Vahid Bold"/>
                <a:cs typeface="XM Vahid Bold"/>
                <a:sym typeface="XM Vahid Bold"/>
              </a:rPr>
              <a:t>Paid Amount: </a:t>
            </a:r>
            <a:r>
              <a:rPr lang="en-US" sz="3179">
                <a:solidFill>
                  <a:srgbClr val="000000"/>
                </a:solidFill>
                <a:latin typeface="XM Vahid"/>
                <a:ea typeface="XM Vahid"/>
                <a:cs typeface="XM Vahid"/>
                <a:sym typeface="XM Vahid"/>
              </a:rPr>
              <a:t>49,500 EGP</a:t>
            </a:r>
          </a:p>
        </p:txBody>
      </p:sp>
      <p:sp>
        <p:nvSpPr>
          <p:cNvPr id="5" name="TextBox 5"/>
          <p:cNvSpPr txBox="1"/>
          <p:nvPr/>
        </p:nvSpPr>
        <p:spPr>
          <a:xfrm>
            <a:off x="287534" y="1740218"/>
            <a:ext cx="8124110" cy="3910208"/>
          </a:xfrm>
          <a:prstGeom prst="rect">
            <a:avLst/>
          </a:prstGeom>
        </p:spPr>
        <p:txBody>
          <a:bodyPr lIns="0" tIns="0" rIns="0" bIns="0" rtlCol="0" anchor="t">
            <a:spAutoFit/>
          </a:bodyPr>
          <a:lstStyle/>
          <a:p>
            <a:pPr algn="l">
              <a:lnSpc>
                <a:spcPts val="4451"/>
              </a:lnSpc>
              <a:spcBef>
                <a:spcPct val="0"/>
              </a:spcBef>
            </a:pPr>
            <a:r>
              <a:rPr lang="en-US" sz="3179" b="1">
                <a:solidFill>
                  <a:srgbClr val="000000"/>
                </a:solidFill>
                <a:latin typeface="XM Vahid Bold"/>
                <a:ea typeface="XM Vahid Bold"/>
                <a:cs typeface="XM Vahid Bold"/>
                <a:sym typeface="XM Vahid Bold"/>
              </a:rPr>
              <a:t>B. Prepayment Invoice</a:t>
            </a:r>
          </a:p>
          <a:p>
            <a:pPr algn="l">
              <a:lnSpc>
                <a:spcPts val="4451"/>
              </a:lnSpc>
              <a:spcBef>
                <a:spcPct val="0"/>
              </a:spcBef>
            </a:pPr>
            <a:r>
              <a:rPr lang="en-US" sz="3179" b="1">
                <a:solidFill>
                  <a:srgbClr val="000000"/>
                </a:solidFill>
                <a:latin typeface="XM Vahid Bold"/>
                <a:ea typeface="XM Vahid Bold"/>
                <a:cs typeface="XM Vahid Bold"/>
                <a:sym typeface="XM Vahid Bold"/>
              </a:rPr>
              <a:t>Details:</a:t>
            </a:r>
          </a:p>
          <a:p>
            <a:pPr algn="l">
              <a:lnSpc>
                <a:spcPts val="4451"/>
              </a:lnSpc>
              <a:spcBef>
                <a:spcPct val="0"/>
              </a:spcBef>
            </a:pPr>
            <a:r>
              <a:rPr lang="en-US" sz="3179" b="1">
                <a:solidFill>
                  <a:srgbClr val="000000"/>
                </a:solidFill>
                <a:latin typeface="XM Vahid Bold"/>
                <a:ea typeface="XM Vahid Bold"/>
                <a:cs typeface="XM Vahid Bold"/>
                <a:sym typeface="XM Vahid Bold"/>
              </a:rPr>
              <a:t>Supplier: </a:t>
            </a:r>
            <a:r>
              <a:rPr lang="en-US" sz="3179">
                <a:solidFill>
                  <a:srgbClr val="000000"/>
                </a:solidFill>
                <a:latin typeface="XM Vahid"/>
                <a:ea typeface="XM Vahid"/>
                <a:cs typeface="XM Vahid"/>
                <a:sym typeface="XM Vahid"/>
              </a:rPr>
              <a:t>Supplier [Westinghouse]</a:t>
            </a:r>
          </a:p>
          <a:p>
            <a:pPr algn="l">
              <a:lnSpc>
                <a:spcPts val="4451"/>
              </a:lnSpc>
              <a:spcBef>
                <a:spcPct val="0"/>
              </a:spcBef>
            </a:pPr>
            <a:r>
              <a:rPr lang="en-US" sz="3179" b="1">
                <a:solidFill>
                  <a:srgbClr val="000000"/>
                </a:solidFill>
                <a:latin typeface="XM Vahid Bold"/>
                <a:ea typeface="XM Vahid Bold"/>
                <a:cs typeface="XM Vahid Bold"/>
                <a:sym typeface="XM Vahid Bold"/>
              </a:rPr>
              <a:t>Amount: </a:t>
            </a:r>
            <a:r>
              <a:rPr lang="en-US" sz="3179">
                <a:solidFill>
                  <a:srgbClr val="000000"/>
                </a:solidFill>
                <a:latin typeface="XM Vahid"/>
                <a:ea typeface="XM Vahid"/>
                <a:cs typeface="XM Vahid"/>
                <a:sym typeface="XM Vahid"/>
              </a:rPr>
              <a:t>[e.g., 50,000 EGP]</a:t>
            </a:r>
          </a:p>
          <a:p>
            <a:pPr algn="l">
              <a:lnSpc>
                <a:spcPts val="4451"/>
              </a:lnSpc>
              <a:spcBef>
                <a:spcPct val="0"/>
              </a:spcBef>
            </a:pPr>
            <a:r>
              <a:rPr lang="en-US" sz="3179" b="1">
                <a:solidFill>
                  <a:srgbClr val="000000"/>
                </a:solidFill>
                <a:latin typeface="XM Vahid Bold"/>
                <a:ea typeface="XM Vahid Bold"/>
                <a:cs typeface="XM Vahid Bold"/>
                <a:sym typeface="XM Vahid Bold"/>
              </a:rPr>
              <a:t>Type: </a:t>
            </a:r>
            <a:r>
              <a:rPr lang="en-US" sz="3179">
                <a:solidFill>
                  <a:srgbClr val="000000"/>
                </a:solidFill>
                <a:latin typeface="XM Vahid"/>
                <a:ea typeface="XM Vahid"/>
                <a:cs typeface="XM Vahid"/>
                <a:sym typeface="XM Vahid"/>
              </a:rPr>
              <a:t>Prepayment</a:t>
            </a:r>
          </a:p>
          <a:p>
            <a:pPr algn="l">
              <a:lnSpc>
                <a:spcPts val="4451"/>
              </a:lnSpc>
              <a:spcBef>
                <a:spcPct val="0"/>
              </a:spcBef>
            </a:pPr>
            <a:r>
              <a:rPr lang="en-US" sz="3179" b="1">
                <a:solidFill>
                  <a:srgbClr val="000000"/>
                </a:solidFill>
                <a:latin typeface="XM Vahid Bold"/>
                <a:ea typeface="XM Vahid Bold"/>
                <a:cs typeface="XM Vahid Bold"/>
                <a:sym typeface="XM Vahid Bold"/>
              </a:rPr>
              <a:t>Marked as available for application to</a:t>
            </a:r>
          </a:p>
          <a:p>
            <a:pPr algn="l">
              <a:lnSpc>
                <a:spcPts val="4451"/>
              </a:lnSpc>
              <a:spcBef>
                <a:spcPct val="0"/>
              </a:spcBef>
            </a:pPr>
            <a:r>
              <a:rPr lang="en-US" sz="3179" b="1">
                <a:solidFill>
                  <a:srgbClr val="000000"/>
                </a:solidFill>
                <a:latin typeface="XM Vahid Bold"/>
                <a:ea typeface="XM Vahid Bold"/>
                <a:cs typeface="XM Vahid Bold"/>
                <a:sym typeface="XM Vahid Bold"/>
              </a:rPr>
              <a:t> future standard invoices</a:t>
            </a:r>
          </a:p>
        </p:txBody>
      </p:sp>
      <p:sp>
        <p:nvSpPr>
          <p:cNvPr id="6" name="TextBox 6"/>
          <p:cNvSpPr txBox="1"/>
          <p:nvPr/>
        </p:nvSpPr>
        <p:spPr>
          <a:xfrm>
            <a:off x="4393372" y="8959532"/>
            <a:ext cx="10389428" cy="504946"/>
          </a:xfrm>
          <a:prstGeom prst="rect">
            <a:avLst/>
          </a:prstGeom>
        </p:spPr>
        <p:txBody>
          <a:bodyPr wrap="square" lIns="0" tIns="0" rIns="0" bIns="0" rtlCol="0" anchor="t">
            <a:spAutoFit/>
          </a:bodyPr>
          <a:lstStyle/>
          <a:p>
            <a:pPr algn="ctr">
              <a:lnSpc>
                <a:spcPts val="4339"/>
              </a:lnSpc>
              <a:spcBef>
                <a:spcPct val="0"/>
              </a:spcBef>
            </a:pPr>
            <a:r>
              <a:rPr lang="en-US" sz="3099" b="1" dirty="0">
                <a:solidFill>
                  <a:srgbClr val="000000"/>
                </a:solidFill>
                <a:latin typeface="Open Sauce Bold"/>
                <a:ea typeface="Open Sauce Bold"/>
                <a:cs typeface="Open Sauce Bold"/>
                <a:sym typeface="Open Sauce Bold"/>
              </a:rPr>
              <a:t>Notes: Remaining 500 EGP represent tax expense.</a:t>
            </a:r>
          </a:p>
        </p:txBody>
      </p:sp>
      <p:sp>
        <p:nvSpPr>
          <p:cNvPr id="7" name="TextBox 7"/>
          <p:cNvSpPr txBox="1"/>
          <p:nvPr/>
        </p:nvSpPr>
        <p:spPr>
          <a:xfrm>
            <a:off x="6096596" y="432752"/>
            <a:ext cx="6019204" cy="858377"/>
          </a:xfrm>
          <a:prstGeom prst="rect">
            <a:avLst/>
          </a:prstGeom>
        </p:spPr>
        <p:txBody>
          <a:bodyPr wrap="square" lIns="0" tIns="0" rIns="0" bIns="0" rtlCol="0" anchor="t">
            <a:spAutoFit/>
          </a:bodyPr>
          <a:lstStyle/>
          <a:p>
            <a:pPr algn="ctr" rtl="1">
              <a:lnSpc>
                <a:spcPts val="7279"/>
              </a:lnSpc>
            </a:pPr>
            <a:r>
              <a:rPr lang="en-US" sz="5199" b="1" dirty="0">
                <a:solidFill>
                  <a:srgbClr val="000000"/>
                </a:solidFill>
                <a:latin typeface="Times New Roman Bold"/>
                <a:ea typeface="Times New Roman Bold"/>
                <a:cs typeface="Times New Roman Bold"/>
                <a:sym typeface="Times New Roman Bold"/>
              </a:rPr>
              <a:t>Prepayment Invoice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0" y="1670308"/>
            <a:ext cx="10404057" cy="6722398"/>
          </a:xfrm>
          <a:custGeom>
            <a:avLst/>
            <a:gdLst/>
            <a:ahLst/>
            <a:cxnLst/>
            <a:rect l="l" t="t" r="r" b="b"/>
            <a:pathLst>
              <a:path w="10404057" h="6722398">
                <a:moveTo>
                  <a:pt x="0" y="0"/>
                </a:moveTo>
                <a:lnTo>
                  <a:pt x="10404057" y="0"/>
                </a:lnTo>
                <a:lnTo>
                  <a:pt x="10404057" y="6722398"/>
                </a:lnTo>
                <a:lnTo>
                  <a:pt x="0" y="6722398"/>
                </a:lnTo>
                <a:lnTo>
                  <a:pt x="0" y="0"/>
                </a:lnTo>
                <a:close/>
              </a:path>
            </a:pathLst>
          </a:custGeom>
          <a:blipFill>
            <a:blip r:embed="rId3"/>
            <a:stretch>
              <a:fillRect r="-1511"/>
            </a:stretch>
          </a:blipFill>
        </p:spPr>
      </p:sp>
      <p:sp>
        <p:nvSpPr>
          <p:cNvPr id="4" name="TextBox 4"/>
          <p:cNvSpPr txBox="1"/>
          <p:nvPr/>
        </p:nvSpPr>
        <p:spPr>
          <a:xfrm>
            <a:off x="10693037" y="5086350"/>
            <a:ext cx="7594963" cy="4472187"/>
          </a:xfrm>
          <a:prstGeom prst="rect">
            <a:avLst/>
          </a:prstGeom>
        </p:spPr>
        <p:txBody>
          <a:bodyPr lIns="0" tIns="0" rIns="0" bIns="0" rtlCol="0" anchor="t">
            <a:spAutoFit/>
          </a:bodyPr>
          <a:lstStyle/>
          <a:p>
            <a:pPr algn="l">
              <a:lnSpc>
                <a:spcPts val="4451"/>
              </a:lnSpc>
              <a:spcBef>
                <a:spcPct val="0"/>
              </a:spcBef>
            </a:pPr>
            <a:r>
              <a:rPr lang="en-US" sz="3179" b="1">
                <a:solidFill>
                  <a:srgbClr val="000000"/>
                </a:solidFill>
                <a:latin typeface="XM Vahid Bold"/>
                <a:ea typeface="XM Vahid Bold"/>
                <a:cs typeface="XM Vahid Bold"/>
                <a:sym typeface="XM Vahid Bold"/>
              </a:rPr>
              <a:t> 3. Credit Memo Application</a:t>
            </a:r>
          </a:p>
          <a:p>
            <a:pPr algn="l">
              <a:lnSpc>
                <a:spcPts val="4451"/>
              </a:lnSpc>
              <a:spcBef>
                <a:spcPct val="0"/>
              </a:spcBef>
            </a:pPr>
            <a:r>
              <a:rPr lang="en-US" sz="3179" b="1">
                <a:solidFill>
                  <a:srgbClr val="000000"/>
                </a:solidFill>
                <a:latin typeface="XM Vahid Bold"/>
                <a:ea typeface="XM Vahid Bold"/>
                <a:cs typeface="XM Vahid Bold"/>
                <a:sym typeface="XM Vahid Bold"/>
              </a:rPr>
              <a:t>Invoice Type: </a:t>
            </a:r>
            <a:r>
              <a:rPr lang="en-US" sz="3179">
                <a:solidFill>
                  <a:srgbClr val="000000"/>
                </a:solidFill>
                <a:latin typeface="XM Vahid"/>
                <a:ea typeface="XM Vahid"/>
                <a:cs typeface="XM Vahid"/>
                <a:sym typeface="XM Vahid"/>
              </a:rPr>
              <a:t>Credit Memo</a:t>
            </a:r>
          </a:p>
          <a:p>
            <a:pPr algn="l">
              <a:lnSpc>
                <a:spcPts val="4451"/>
              </a:lnSpc>
              <a:spcBef>
                <a:spcPct val="0"/>
              </a:spcBef>
            </a:pPr>
            <a:r>
              <a:rPr lang="en-US" sz="3179" b="1">
                <a:solidFill>
                  <a:srgbClr val="000000"/>
                </a:solidFill>
                <a:latin typeface="XM Vahid Bold"/>
                <a:ea typeface="XM Vahid Bold"/>
                <a:cs typeface="XM Vahid Bold"/>
                <a:sym typeface="XM Vahid Bold"/>
              </a:rPr>
              <a:t>Supplier:</a:t>
            </a:r>
            <a:r>
              <a:rPr lang="en-US" sz="3179">
                <a:solidFill>
                  <a:srgbClr val="000000"/>
                </a:solidFill>
                <a:latin typeface="XM Vahid"/>
                <a:ea typeface="XM Vahid"/>
                <a:cs typeface="XM Vahid"/>
                <a:sym typeface="XM Vahid"/>
              </a:rPr>
              <a:t>Supplier [Galassco international]</a:t>
            </a:r>
          </a:p>
          <a:p>
            <a:pPr algn="l">
              <a:lnSpc>
                <a:spcPts val="4451"/>
              </a:lnSpc>
              <a:spcBef>
                <a:spcPct val="0"/>
              </a:spcBef>
            </a:pPr>
            <a:r>
              <a:rPr lang="en-US" sz="3179" b="1">
                <a:solidFill>
                  <a:srgbClr val="000000"/>
                </a:solidFill>
                <a:latin typeface="XM Vahid Bold"/>
                <a:ea typeface="XM Vahid Bold"/>
                <a:cs typeface="XM Vahid Bold"/>
                <a:sym typeface="XM Vahid Bold"/>
              </a:rPr>
              <a:t>Credit Amount: </a:t>
            </a:r>
            <a:r>
              <a:rPr lang="en-US" sz="3179">
                <a:solidFill>
                  <a:srgbClr val="000000"/>
                </a:solidFill>
                <a:latin typeface="XM Vahid"/>
                <a:ea typeface="XM Vahid"/>
                <a:cs typeface="XM Vahid"/>
                <a:sym typeface="XM Vahid"/>
              </a:rPr>
              <a:t>&lt;1,000&gt; EGP</a:t>
            </a:r>
          </a:p>
          <a:p>
            <a:pPr algn="l">
              <a:lnSpc>
                <a:spcPts val="4451"/>
              </a:lnSpc>
              <a:spcBef>
                <a:spcPct val="0"/>
              </a:spcBef>
            </a:pPr>
            <a:r>
              <a:rPr lang="en-US" sz="3179" b="1">
                <a:solidFill>
                  <a:srgbClr val="000000"/>
                </a:solidFill>
                <a:latin typeface="XM Vahid Bold"/>
                <a:ea typeface="XM Vahid Bold"/>
                <a:cs typeface="XM Vahid Bold"/>
                <a:sym typeface="XM Vahid Bold"/>
              </a:rPr>
              <a:t>Effect: </a:t>
            </a:r>
            <a:r>
              <a:rPr lang="en-US" sz="3179">
                <a:solidFill>
                  <a:srgbClr val="000000"/>
                </a:solidFill>
                <a:latin typeface="XM Vahid"/>
                <a:ea typeface="XM Vahid"/>
                <a:cs typeface="XM Vahid"/>
                <a:sym typeface="XM Vahid"/>
              </a:rPr>
              <a:t>Reduced the net liability by 1,000 EGP</a:t>
            </a:r>
          </a:p>
          <a:p>
            <a:pPr algn="l">
              <a:lnSpc>
                <a:spcPts val="4451"/>
              </a:lnSpc>
              <a:spcBef>
                <a:spcPct val="0"/>
              </a:spcBef>
            </a:pPr>
            <a:r>
              <a:rPr lang="en-US" sz="3179" b="1">
                <a:solidFill>
                  <a:srgbClr val="000000"/>
                </a:solidFill>
                <a:latin typeface="XM Vahid Bold"/>
                <a:ea typeface="XM Vahid Bold"/>
                <a:cs typeface="XM Vahid Bold"/>
                <a:sym typeface="XM Vahid Bold"/>
              </a:rPr>
              <a:t>Status: </a:t>
            </a:r>
            <a:r>
              <a:rPr lang="en-US" sz="3179">
                <a:solidFill>
                  <a:srgbClr val="000000"/>
                </a:solidFill>
                <a:latin typeface="XM Vahid"/>
                <a:ea typeface="XM Vahid"/>
                <a:cs typeface="XM Vahid"/>
                <a:sym typeface="XM Vahid"/>
              </a:rPr>
              <a:t>Successfully applied and accounted</a:t>
            </a:r>
          </a:p>
        </p:txBody>
      </p:sp>
      <p:sp>
        <p:nvSpPr>
          <p:cNvPr id="5" name="TextBox 5"/>
          <p:cNvSpPr txBox="1"/>
          <p:nvPr/>
        </p:nvSpPr>
        <p:spPr>
          <a:xfrm>
            <a:off x="10693037" y="1613158"/>
            <a:ext cx="7809520" cy="3348233"/>
          </a:xfrm>
          <a:prstGeom prst="rect">
            <a:avLst/>
          </a:prstGeom>
        </p:spPr>
        <p:txBody>
          <a:bodyPr lIns="0" tIns="0" rIns="0" bIns="0" rtlCol="0" anchor="t">
            <a:spAutoFit/>
          </a:bodyPr>
          <a:lstStyle/>
          <a:p>
            <a:pPr algn="l">
              <a:lnSpc>
                <a:spcPts val="4451"/>
              </a:lnSpc>
              <a:spcBef>
                <a:spcPct val="0"/>
              </a:spcBef>
            </a:pPr>
            <a:r>
              <a:rPr lang="en-US" sz="3179" b="1">
                <a:solidFill>
                  <a:srgbClr val="000000"/>
                </a:solidFill>
                <a:latin typeface="XM Vahid Bold"/>
                <a:ea typeface="XM Vahid Bold"/>
                <a:cs typeface="XM Vahid Bold"/>
                <a:sym typeface="XM Vahid Bold"/>
              </a:rPr>
              <a:t>C. Credit Memo</a:t>
            </a:r>
          </a:p>
          <a:p>
            <a:pPr algn="l">
              <a:lnSpc>
                <a:spcPts val="4451"/>
              </a:lnSpc>
              <a:spcBef>
                <a:spcPct val="0"/>
              </a:spcBef>
            </a:pPr>
            <a:r>
              <a:rPr lang="en-US" sz="3179" b="1">
                <a:solidFill>
                  <a:srgbClr val="000000"/>
                </a:solidFill>
                <a:latin typeface="XM Vahid Bold"/>
                <a:ea typeface="XM Vahid Bold"/>
                <a:cs typeface="XM Vahid Bold"/>
                <a:sym typeface="XM Vahid Bold"/>
              </a:rPr>
              <a:t>Details:</a:t>
            </a:r>
          </a:p>
          <a:p>
            <a:pPr algn="l">
              <a:lnSpc>
                <a:spcPts val="4451"/>
              </a:lnSpc>
              <a:spcBef>
                <a:spcPct val="0"/>
              </a:spcBef>
            </a:pPr>
            <a:r>
              <a:rPr lang="en-US" sz="3179" b="1">
                <a:solidFill>
                  <a:srgbClr val="000000"/>
                </a:solidFill>
                <a:latin typeface="XM Vahid Bold"/>
                <a:ea typeface="XM Vahid Bold"/>
                <a:cs typeface="XM Vahid Bold"/>
                <a:sym typeface="XM Vahid Bold"/>
              </a:rPr>
              <a:t>Supplier:</a:t>
            </a:r>
            <a:r>
              <a:rPr lang="en-US" sz="3179">
                <a:solidFill>
                  <a:srgbClr val="000000"/>
                </a:solidFill>
                <a:latin typeface="XM Vahid"/>
                <a:ea typeface="XM Vahid"/>
                <a:cs typeface="XM Vahid"/>
                <a:sym typeface="XM Vahid"/>
              </a:rPr>
              <a:t>Supplier [Galassco international]</a:t>
            </a:r>
          </a:p>
          <a:p>
            <a:pPr algn="l">
              <a:lnSpc>
                <a:spcPts val="4451"/>
              </a:lnSpc>
              <a:spcBef>
                <a:spcPct val="0"/>
              </a:spcBef>
            </a:pPr>
            <a:r>
              <a:rPr lang="en-US" sz="3179" b="1">
                <a:solidFill>
                  <a:srgbClr val="000000"/>
                </a:solidFill>
                <a:latin typeface="XM Vahid Bold"/>
                <a:ea typeface="XM Vahid Bold"/>
                <a:cs typeface="XM Vahid Bold"/>
                <a:sym typeface="XM Vahid Bold"/>
              </a:rPr>
              <a:t>Amount: </a:t>
            </a:r>
            <a:r>
              <a:rPr lang="en-US" sz="3179">
                <a:solidFill>
                  <a:srgbClr val="000000"/>
                </a:solidFill>
                <a:latin typeface="XM Vahid"/>
                <a:ea typeface="XM Vahid"/>
                <a:cs typeface="XM Vahid"/>
                <a:sym typeface="XM Vahid"/>
              </a:rPr>
              <a:t>[-1,000 EGP]</a:t>
            </a:r>
          </a:p>
          <a:p>
            <a:pPr algn="l">
              <a:lnSpc>
                <a:spcPts val="4451"/>
              </a:lnSpc>
              <a:spcBef>
                <a:spcPct val="0"/>
              </a:spcBef>
            </a:pPr>
            <a:r>
              <a:rPr lang="en-US" sz="3179" b="1">
                <a:solidFill>
                  <a:srgbClr val="000000"/>
                </a:solidFill>
                <a:latin typeface="XM Vahid Bold"/>
                <a:ea typeface="XM Vahid Bold"/>
                <a:cs typeface="XM Vahid Bold"/>
                <a:sym typeface="XM Vahid Bold"/>
              </a:rPr>
              <a:t>Applied to an existing standard </a:t>
            </a:r>
          </a:p>
          <a:p>
            <a:pPr algn="l">
              <a:lnSpc>
                <a:spcPts val="4451"/>
              </a:lnSpc>
              <a:spcBef>
                <a:spcPct val="0"/>
              </a:spcBef>
            </a:pPr>
            <a:r>
              <a:rPr lang="en-US" sz="3179" b="1">
                <a:solidFill>
                  <a:srgbClr val="000000"/>
                </a:solidFill>
                <a:latin typeface="XM Vahid Bold"/>
                <a:ea typeface="XM Vahid Bold"/>
                <a:cs typeface="XM Vahid Bold"/>
                <a:sym typeface="XM Vahid Bold"/>
              </a:rPr>
              <a:t>invoice Reduced liability accordingly</a:t>
            </a:r>
          </a:p>
        </p:txBody>
      </p:sp>
      <p:sp>
        <p:nvSpPr>
          <p:cNvPr id="6" name="TextBox 6"/>
          <p:cNvSpPr txBox="1"/>
          <p:nvPr/>
        </p:nvSpPr>
        <p:spPr>
          <a:xfrm>
            <a:off x="423174" y="8696325"/>
            <a:ext cx="11641052" cy="1057275"/>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Open Sauce Bold"/>
                <a:ea typeface="Open Sauce Bold"/>
                <a:cs typeface="Open Sauce Bold"/>
                <a:sym typeface="Open Sauce Bold"/>
              </a:rPr>
              <a:t>Validation Process: All invoices went through: </a:t>
            </a:r>
          </a:p>
          <a:p>
            <a:pPr algn="l">
              <a:lnSpc>
                <a:spcPts val="4200"/>
              </a:lnSpc>
              <a:spcBef>
                <a:spcPct val="0"/>
              </a:spcBef>
            </a:pPr>
            <a:r>
              <a:rPr lang="en-US" sz="3000" b="1">
                <a:solidFill>
                  <a:srgbClr val="000000"/>
                </a:solidFill>
                <a:latin typeface="Open Sauce Bold"/>
                <a:ea typeface="Open Sauce Bold"/>
                <a:cs typeface="Open Sauce Bold"/>
                <a:sym typeface="Open Sauce Bold"/>
              </a:rPr>
              <a:t>Invoice Validation Accounting Creation</a:t>
            </a:r>
          </a:p>
        </p:txBody>
      </p:sp>
      <p:sp>
        <p:nvSpPr>
          <p:cNvPr id="7" name="TextBox 7"/>
          <p:cNvSpPr txBox="1"/>
          <p:nvPr/>
        </p:nvSpPr>
        <p:spPr>
          <a:xfrm>
            <a:off x="7180034" y="234786"/>
            <a:ext cx="4402366" cy="916982"/>
          </a:xfrm>
          <a:prstGeom prst="rect">
            <a:avLst/>
          </a:prstGeom>
        </p:spPr>
        <p:txBody>
          <a:bodyPr wrap="square" lIns="0" tIns="0" rIns="0" bIns="0" rtlCol="0" anchor="t">
            <a:spAutoFit/>
          </a:bodyPr>
          <a:lstStyle/>
          <a:p>
            <a:pPr algn="ctr" rtl="1">
              <a:lnSpc>
                <a:spcPts val="7768"/>
              </a:lnSpc>
            </a:pPr>
            <a:r>
              <a:rPr lang="en-US" sz="5548" b="1" dirty="0">
                <a:solidFill>
                  <a:srgbClr val="000000"/>
                </a:solidFill>
                <a:latin typeface="Times New Roman Bold"/>
                <a:ea typeface="Times New Roman Bold"/>
                <a:cs typeface="Times New Roman Bold"/>
                <a:sym typeface="Times New Roman Bold"/>
              </a:rPr>
              <a:t>Credit Memo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TextBox 3"/>
          <p:cNvSpPr txBox="1"/>
          <p:nvPr/>
        </p:nvSpPr>
        <p:spPr>
          <a:xfrm>
            <a:off x="4791385" y="1446322"/>
            <a:ext cx="8307802" cy="1247649"/>
          </a:xfrm>
          <a:prstGeom prst="rect">
            <a:avLst/>
          </a:prstGeom>
        </p:spPr>
        <p:txBody>
          <a:bodyPr wrap="square" lIns="0" tIns="0" rIns="0" bIns="0" rtlCol="0" anchor="t">
            <a:spAutoFit/>
          </a:bodyPr>
          <a:lstStyle/>
          <a:p>
            <a:pPr algn="ctr">
              <a:lnSpc>
                <a:spcPts val="10628"/>
              </a:lnSpc>
            </a:pPr>
            <a:r>
              <a:rPr lang="en-US" sz="7591" b="1">
                <a:solidFill>
                  <a:srgbClr val="000000"/>
                </a:solidFill>
                <a:latin typeface="Times New Roman Bold"/>
                <a:ea typeface="Times New Roman Bold"/>
                <a:cs typeface="Times New Roman Bold"/>
                <a:sym typeface="Times New Roman Bold"/>
              </a:rPr>
              <a:t>1- Inventory Setup </a:t>
            </a:r>
          </a:p>
        </p:txBody>
      </p:sp>
      <p:sp>
        <p:nvSpPr>
          <p:cNvPr id="4" name="TextBox 4"/>
          <p:cNvSpPr txBox="1"/>
          <p:nvPr/>
        </p:nvSpPr>
        <p:spPr>
          <a:xfrm>
            <a:off x="2758109" y="3729818"/>
            <a:ext cx="12374355" cy="3924576"/>
          </a:xfrm>
          <a:prstGeom prst="rect">
            <a:avLst/>
          </a:prstGeom>
        </p:spPr>
        <p:txBody>
          <a:bodyPr lIns="0" tIns="0" rIns="0" bIns="0" rtlCol="0" anchor="t">
            <a:spAutoFit/>
          </a:bodyPr>
          <a:lstStyle/>
          <a:p>
            <a:pPr algn="ctr" rtl="1">
              <a:lnSpc>
                <a:spcPts val="6284"/>
              </a:lnSpc>
            </a:pPr>
            <a:r>
              <a:rPr lang="en-US" sz="4489">
                <a:solidFill>
                  <a:srgbClr val="000000"/>
                </a:solidFill>
                <a:latin typeface="XM Vahid"/>
                <a:ea typeface="XM Vahid"/>
                <a:cs typeface="XM Vahid"/>
                <a:sym typeface="XM Vahid"/>
              </a:rPr>
              <a:t>Before setting up the Payables module, it's essential to have at least one Inventory setup completed. This step ensures the Payables module can function correctly and be linked with other modules in the system</a:t>
            </a:r>
            <a:r>
              <a:rPr lang="ar-EG" sz="4489">
                <a:solidFill>
                  <a:srgbClr val="000000"/>
                </a:solidFill>
                <a:latin typeface="XM Vahid"/>
                <a:ea typeface="XM Vahid"/>
                <a:cs typeface="XM Vahid"/>
                <a:sym typeface="XM Vahid"/>
                <a:rtl/>
              </a:rPr>
              <a:t>.</a:t>
            </a:r>
          </a:p>
        </p:txBody>
      </p:sp>
      <p:sp>
        <p:nvSpPr>
          <p:cNvPr id="5" name="Freeform 5"/>
          <p:cNvSpPr/>
          <p:nvPr/>
        </p:nvSpPr>
        <p:spPr>
          <a:xfrm rot="-1647615">
            <a:off x="13149875" y="7011590"/>
            <a:ext cx="2804823" cy="1977400"/>
          </a:xfrm>
          <a:custGeom>
            <a:avLst/>
            <a:gdLst/>
            <a:ahLst/>
            <a:cxnLst/>
            <a:rect l="l" t="t" r="r" b="b"/>
            <a:pathLst>
              <a:path w="2804823" h="1977400">
                <a:moveTo>
                  <a:pt x="0" y="0"/>
                </a:moveTo>
                <a:lnTo>
                  <a:pt x="2804823" y="0"/>
                </a:lnTo>
                <a:lnTo>
                  <a:pt x="2804823" y="1977400"/>
                </a:lnTo>
                <a:lnTo>
                  <a:pt x="0" y="1977400"/>
                </a:lnTo>
                <a:lnTo>
                  <a:pt x="0" y="0"/>
                </a:lnTo>
                <a:close/>
              </a:path>
            </a:pathLst>
          </a:custGeom>
          <a:blipFill>
            <a:blip r:embed="rId3"/>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TextBox 3"/>
          <p:cNvSpPr txBox="1"/>
          <p:nvPr/>
        </p:nvSpPr>
        <p:spPr>
          <a:xfrm>
            <a:off x="3722761" y="2650219"/>
            <a:ext cx="11136239" cy="929485"/>
          </a:xfrm>
          <a:prstGeom prst="rect">
            <a:avLst/>
          </a:prstGeom>
        </p:spPr>
        <p:txBody>
          <a:bodyPr wrap="square" lIns="0" tIns="0" rIns="0" bIns="0" rtlCol="0" anchor="t">
            <a:spAutoFit/>
          </a:bodyPr>
          <a:lstStyle/>
          <a:p>
            <a:pPr algn="ctr">
              <a:lnSpc>
                <a:spcPts val="7902"/>
              </a:lnSpc>
            </a:pPr>
            <a:r>
              <a:rPr lang="en-US" sz="5644" b="1" dirty="0">
                <a:solidFill>
                  <a:srgbClr val="000000"/>
                </a:solidFill>
                <a:latin typeface="Times New Roman Bold"/>
                <a:ea typeface="Times New Roman Bold"/>
                <a:cs typeface="Times New Roman Bold"/>
                <a:sym typeface="Times New Roman Bold"/>
              </a:rPr>
              <a:t>8- Period Closing Report – Payables</a:t>
            </a:r>
          </a:p>
        </p:txBody>
      </p:sp>
      <p:sp>
        <p:nvSpPr>
          <p:cNvPr id="4" name="TextBox 4"/>
          <p:cNvSpPr txBox="1"/>
          <p:nvPr/>
        </p:nvSpPr>
        <p:spPr>
          <a:xfrm>
            <a:off x="1011390" y="4615882"/>
            <a:ext cx="16558980" cy="1594412"/>
          </a:xfrm>
          <a:prstGeom prst="rect">
            <a:avLst/>
          </a:prstGeom>
        </p:spPr>
        <p:txBody>
          <a:bodyPr lIns="0" tIns="0" rIns="0" bIns="0" rtlCol="0" anchor="t">
            <a:spAutoFit/>
          </a:bodyPr>
          <a:lstStyle/>
          <a:p>
            <a:pPr algn="ctr">
              <a:lnSpc>
                <a:spcPts val="6422"/>
              </a:lnSpc>
            </a:pPr>
            <a:r>
              <a:rPr lang="en-US" sz="4587" dirty="0">
                <a:solidFill>
                  <a:srgbClr val="000000"/>
                </a:solidFill>
                <a:latin typeface="XM Vahid"/>
                <a:ea typeface="XM Vahid"/>
                <a:cs typeface="XM Vahid"/>
                <a:sym typeface="XM Vahid"/>
              </a:rPr>
              <a:t>To confirm successful closing of the Payables period after completing all accounting and payment activities.</a:t>
            </a:r>
          </a:p>
        </p:txBody>
      </p:sp>
      <p:sp>
        <p:nvSpPr>
          <p:cNvPr id="5" name="Freeform 5"/>
          <p:cNvSpPr/>
          <p:nvPr/>
        </p:nvSpPr>
        <p:spPr>
          <a:xfrm rot="-1647615">
            <a:off x="13023314" y="6440803"/>
            <a:ext cx="2804823" cy="1977400"/>
          </a:xfrm>
          <a:custGeom>
            <a:avLst/>
            <a:gdLst/>
            <a:ahLst/>
            <a:cxnLst/>
            <a:rect l="l" t="t" r="r" b="b"/>
            <a:pathLst>
              <a:path w="2804823" h="1977400">
                <a:moveTo>
                  <a:pt x="0" y="0"/>
                </a:moveTo>
                <a:lnTo>
                  <a:pt x="2804824" y="0"/>
                </a:lnTo>
                <a:lnTo>
                  <a:pt x="2804824" y="1977400"/>
                </a:lnTo>
                <a:lnTo>
                  <a:pt x="0" y="1977400"/>
                </a:lnTo>
                <a:lnTo>
                  <a:pt x="0" y="0"/>
                </a:lnTo>
                <a:close/>
              </a:path>
            </a:pathLst>
          </a:custGeom>
          <a:blipFill>
            <a:blip r:embed="rId3"/>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4" name="TextBox 4"/>
          <p:cNvSpPr txBox="1"/>
          <p:nvPr/>
        </p:nvSpPr>
        <p:spPr>
          <a:xfrm>
            <a:off x="99641" y="1379647"/>
            <a:ext cx="7724710" cy="2657475"/>
          </a:xfrm>
          <a:prstGeom prst="rect">
            <a:avLst/>
          </a:prstGeom>
        </p:spPr>
        <p:txBody>
          <a:bodyPr lIns="0" tIns="0" rIns="0" bIns="0" rtlCol="0" anchor="t">
            <a:spAutoFit/>
          </a:bodyPr>
          <a:lstStyle/>
          <a:p>
            <a:pPr algn="l">
              <a:lnSpc>
                <a:spcPts val="4200"/>
              </a:lnSpc>
              <a:spcBef>
                <a:spcPct val="0"/>
              </a:spcBef>
            </a:pPr>
            <a:r>
              <a:rPr lang="en-US" sz="3000" b="1" dirty="0">
                <a:solidFill>
                  <a:srgbClr val="000000"/>
                </a:solidFill>
                <a:latin typeface="Open Sauce Bold"/>
                <a:ea typeface="Open Sauce Bold"/>
                <a:cs typeface="Open Sauce Bold"/>
                <a:sym typeface="Open Sauce Bold"/>
              </a:rPr>
              <a:t>Report Overview:</a:t>
            </a:r>
          </a:p>
          <a:p>
            <a:pPr algn="l">
              <a:lnSpc>
                <a:spcPts val="4200"/>
              </a:lnSpc>
              <a:spcBef>
                <a:spcPct val="0"/>
              </a:spcBef>
            </a:pPr>
            <a:r>
              <a:rPr lang="en-US" sz="3000" dirty="0">
                <a:solidFill>
                  <a:srgbClr val="000000"/>
                </a:solidFill>
                <a:latin typeface="Open Sauce"/>
                <a:ea typeface="Open Sauce"/>
                <a:cs typeface="Open Sauce"/>
                <a:sym typeface="Open Sauce"/>
              </a:rPr>
              <a:t>Report Name: Payables Accounting Health Check</a:t>
            </a:r>
          </a:p>
          <a:p>
            <a:pPr algn="l">
              <a:lnSpc>
                <a:spcPts val="4200"/>
              </a:lnSpc>
              <a:spcBef>
                <a:spcPct val="0"/>
              </a:spcBef>
            </a:pPr>
            <a:r>
              <a:rPr lang="en-US" sz="3000" dirty="0">
                <a:solidFill>
                  <a:srgbClr val="000000"/>
                </a:solidFill>
                <a:latin typeface="Open Sauce"/>
                <a:ea typeface="Open Sauce"/>
                <a:cs typeface="Open Sauce"/>
                <a:sym typeface="Open Sauce"/>
              </a:rPr>
              <a:t>Period: From 01-Jan-2020 to 31-Jan-2020</a:t>
            </a:r>
          </a:p>
          <a:p>
            <a:pPr algn="l">
              <a:lnSpc>
                <a:spcPts val="4200"/>
              </a:lnSpc>
              <a:spcBef>
                <a:spcPct val="0"/>
              </a:spcBef>
            </a:pPr>
            <a:r>
              <a:rPr lang="en-US" sz="3000" dirty="0">
                <a:solidFill>
                  <a:srgbClr val="000000"/>
                </a:solidFill>
                <a:latin typeface="Open Sauce"/>
                <a:ea typeface="Open Sauce"/>
                <a:cs typeface="Open Sauce"/>
                <a:sym typeface="Open Sauce"/>
              </a:rPr>
              <a:t>Operating Unit: royal gas-OU</a:t>
            </a:r>
          </a:p>
        </p:txBody>
      </p:sp>
      <p:sp>
        <p:nvSpPr>
          <p:cNvPr id="5" name="TextBox 5"/>
          <p:cNvSpPr txBox="1"/>
          <p:nvPr/>
        </p:nvSpPr>
        <p:spPr>
          <a:xfrm>
            <a:off x="99641" y="4272570"/>
            <a:ext cx="8245940" cy="5324475"/>
          </a:xfrm>
          <a:prstGeom prst="rect">
            <a:avLst/>
          </a:prstGeom>
        </p:spPr>
        <p:txBody>
          <a:bodyPr lIns="0" tIns="0" rIns="0" bIns="0" rtlCol="0" anchor="t">
            <a:spAutoFit/>
          </a:bodyPr>
          <a:lstStyle/>
          <a:p>
            <a:pPr marL="0" lvl="0" indent="0" algn="l">
              <a:lnSpc>
                <a:spcPts val="4200"/>
              </a:lnSpc>
              <a:spcBef>
                <a:spcPct val="0"/>
              </a:spcBef>
            </a:pPr>
            <a:r>
              <a:rPr lang="en-US" sz="3000" u="none" strike="noStrike">
                <a:solidFill>
                  <a:srgbClr val="000000"/>
                </a:solidFill>
                <a:latin typeface="Open Sauce"/>
                <a:ea typeface="Open Sauce"/>
                <a:cs typeface="Open Sauce"/>
                <a:sym typeface="Open Sauce"/>
              </a:rPr>
              <a:t>K</a:t>
            </a:r>
            <a:r>
              <a:rPr lang="en-US" sz="3000" b="1" u="none" strike="noStrike">
                <a:solidFill>
                  <a:srgbClr val="000000"/>
                </a:solidFill>
                <a:latin typeface="Open Sauce Bold"/>
                <a:ea typeface="Open Sauce Bold"/>
                <a:cs typeface="Open Sauce Bold"/>
                <a:sym typeface="Open Sauce Bold"/>
              </a:rPr>
              <a:t>ey Metrics from the Report:</a:t>
            </a:r>
          </a:p>
          <a:p>
            <a:pPr marL="0" lvl="0" indent="0" algn="l">
              <a:lnSpc>
                <a:spcPts val="4200"/>
              </a:lnSpc>
              <a:spcBef>
                <a:spcPct val="0"/>
              </a:spcBef>
            </a:pPr>
            <a:r>
              <a:rPr lang="en-US" sz="3000" u="none" strike="noStrike">
                <a:solidFill>
                  <a:srgbClr val="000000"/>
                </a:solidFill>
                <a:latin typeface="Open Sauce"/>
                <a:ea typeface="Open Sauce"/>
                <a:cs typeface="Open Sauce"/>
                <a:sym typeface="Open Sauce"/>
              </a:rPr>
              <a:t>Metric Result</a:t>
            </a:r>
          </a:p>
          <a:p>
            <a:pPr marL="0" lvl="0" indent="0" algn="l">
              <a:lnSpc>
                <a:spcPts val="4200"/>
              </a:lnSpc>
              <a:spcBef>
                <a:spcPct val="0"/>
              </a:spcBef>
            </a:pPr>
            <a:r>
              <a:rPr lang="en-US" sz="3000" u="none" strike="noStrike">
                <a:solidFill>
                  <a:srgbClr val="000000"/>
                </a:solidFill>
                <a:latin typeface="Open Sauce"/>
                <a:ea typeface="Open Sauce"/>
                <a:cs typeface="Open Sauce"/>
                <a:sym typeface="Open Sauce"/>
              </a:rPr>
              <a:t>Unaccounted Invoices 0</a:t>
            </a:r>
          </a:p>
          <a:p>
            <a:pPr marL="0" lvl="0" indent="0" algn="l">
              <a:lnSpc>
                <a:spcPts val="4200"/>
              </a:lnSpc>
              <a:spcBef>
                <a:spcPct val="0"/>
              </a:spcBef>
            </a:pPr>
            <a:r>
              <a:rPr lang="en-US" sz="3000" u="none" strike="noStrike">
                <a:solidFill>
                  <a:srgbClr val="000000"/>
                </a:solidFill>
                <a:latin typeface="Open Sauce"/>
                <a:ea typeface="Open Sauce"/>
                <a:cs typeface="Open Sauce"/>
                <a:sym typeface="Open Sauce"/>
              </a:rPr>
              <a:t>Unaccounted Payment Activity 0</a:t>
            </a:r>
          </a:p>
          <a:p>
            <a:pPr marL="0" lvl="0" indent="0" algn="l">
              <a:lnSpc>
                <a:spcPts val="4200"/>
              </a:lnSpc>
              <a:spcBef>
                <a:spcPct val="0"/>
              </a:spcBef>
            </a:pPr>
            <a:r>
              <a:rPr lang="en-US" sz="3000" u="none" strike="noStrike">
                <a:solidFill>
                  <a:srgbClr val="000000"/>
                </a:solidFill>
                <a:latin typeface="Open Sauce"/>
                <a:ea typeface="Open Sauce"/>
                <a:cs typeface="Open Sauce"/>
                <a:sym typeface="Open Sauce"/>
              </a:rPr>
              <a:t>Bills Payable Requiring Maturity and Accounting 0</a:t>
            </a:r>
          </a:p>
          <a:p>
            <a:pPr marL="0" lvl="0" indent="0" algn="l">
              <a:lnSpc>
                <a:spcPts val="4200"/>
              </a:lnSpc>
              <a:spcBef>
                <a:spcPct val="0"/>
              </a:spcBef>
            </a:pPr>
            <a:r>
              <a:rPr lang="en-US" sz="3000" u="none" strike="noStrike">
                <a:solidFill>
                  <a:srgbClr val="000000"/>
                </a:solidFill>
                <a:latin typeface="Open Sauce"/>
                <a:ea typeface="Open Sauce"/>
                <a:cs typeface="Open Sauce"/>
                <a:sym typeface="Open Sauce"/>
              </a:rPr>
              <a:t>Outstanding Payment Process Requests 0</a:t>
            </a:r>
          </a:p>
          <a:p>
            <a:pPr marL="0" lvl="0" indent="0" algn="l">
              <a:lnSpc>
                <a:spcPts val="4200"/>
              </a:lnSpc>
              <a:spcBef>
                <a:spcPct val="0"/>
              </a:spcBef>
            </a:pPr>
            <a:r>
              <a:rPr lang="en-US" sz="3000" u="none" strike="noStrike">
                <a:solidFill>
                  <a:srgbClr val="000000"/>
                </a:solidFill>
                <a:latin typeface="Open Sauce"/>
                <a:ea typeface="Open Sauce"/>
                <a:cs typeface="Open Sauce"/>
                <a:sym typeface="Open Sauce"/>
              </a:rPr>
              <a:t>Accounting Entries Not Transferred to GL 0</a:t>
            </a:r>
          </a:p>
          <a:p>
            <a:pPr marL="0" lvl="0" indent="0" algn="l">
              <a:lnSpc>
                <a:spcPts val="4200"/>
              </a:lnSpc>
              <a:spcBef>
                <a:spcPct val="0"/>
              </a:spcBef>
            </a:pPr>
            <a:r>
              <a:rPr lang="en-US" sz="3000" u="none" strike="noStrike">
                <a:solidFill>
                  <a:srgbClr val="000000"/>
                </a:solidFill>
                <a:latin typeface="Open Sauce"/>
                <a:ea typeface="Open Sauce"/>
                <a:cs typeface="Open Sauce"/>
                <a:sym typeface="Open Sauce"/>
              </a:rPr>
              <a:t>Other Exceptions 0</a:t>
            </a:r>
          </a:p>
          <a:p>
            <a:pPr marL="0" lvl="0" indent="0" algn="l">
              <a:lnSpc>
                <a:spcPts val="4200"/>
              </a:lnSpc>
              <a:spcBef>
                <a:spcPct val="0"/>
              </a:spcBef>
            </a:pPr>
            <a:r>
              <a:rPr lang="en-US" sz="3000" u="none" strike="noStrike">
                <a:solidFill>
                  <a:srgbClr val="000000"/>
                </a:solidFill>
                <a:latin typeface="Open Sauce"/>
                <a:ea typeface="Open Sauce"/>
                <a:cs typeface="Open Sauce"/>
                <a:sym typeface="Open Sauce"/>
              </a:rPr>
              <a:t>Access Confirmation Yes</a:t>
            </a:r>
          </a:p>
        </p:txBody>
      </p:sp>
      <p:pic>
        <p:nvPicPr>
          <p:cNvPr id="7" name="Picture 6">
            <a:extLst>
              <a:ext uri="{FF2B5EF4-FFF2-40B4-BE49-F238E27FC236}">
                <a16:creationId xmlns:a16="http://schemas.microsoft.com/office/drawing/2014/main" id="{3920B1B9-9CF2-4E4A-A56A-D5C2D936F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1164127"/>
            <a:ext cx="10111159" cy="79587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TextBox 3"/>
          <p:cNvSpPr txBox="1"/>
          <p:nvPr/>
        </p:nvSpPr>
        <p:spPr>
          <a:xfrm>
            <a:off x="6777027" y="2000414"/>
            <a:ext cx="3754028" cy="929485"/>
          </a:xfrm>
          <a:prstGeom prst="rect">
            <a:avLst/>
          </a:prstGeom>
        </p:spPr>
        <p:txBody>
          <a:bodyPr wrap="square" lIns="0" tIns="0" rIns="0" bIns="0" rtlCol="0" anchor="t">
            <a:spAutoFit/>
          </a:bodyPr>
          <a:lstStyle/>
          <a:p>
            <a:pPr algn="ctr">
              <a:lnSpc>
                <a:spcPts val="7902"/>
              </a:lnSpc>
            </a:pPr>
            <a:r>
              <a:rPr lang="en-US" sz="5644" b="1" dirty="0">
                <a:solidFill>
                  <a:srgbClr val="000000"/>
                </a:solidFill>
                <a:latin typeface="Times New Roman Bold"/>
                <a:ea typeface="Times New Roman Bold"/>
                <a:cs typeface="Times New Roman Bold"/>
                <a:sym typeface="Times New Roman Bold"/>
              </a:rPr>
              <a:t>Conclusion</a:t>
            </a:r>
          </a:p>
        </p:txBody>
      </p:sp>
      <p:sp>
        <p:nvSpPr>
          <p:cNvPr id="4" name="TextBox 4"/>
          <p:cNvSpPr txBox="1"/>
          <p:nvPr/>
        </p:nvSpPr>
        <p:spPr>
          <a:xfrm>
            <a:off x="1028700" y="2929899"/>
            <a:ext cx="15250683" cy="4804398"/>
          </a:xfrm>
          <a:prstGeom prst="rect">
            <a:avLst/>
          </a:prstGeom>
        </p:spPr>
        <p:txBody>
          <a:bodyPr lIns="0" tIns="0" rIns="0" bIns="0" rtlCol="0" anchor="t">
            <a:spAutoFit/>
          </a:bodyPr>
          <a:lstStyle/>
          <a:p>
            <a:pPr algn="ctr">
              <a:lnSpc>
                <a:spcPts val="5493"/>
              </a:lnSpc>
            </a:pPr>
            <a:endParaRPr dirty="0"/>
          </a:p>
          <a:p>
            <a:pPr algn="ctr">
              <a:lnSpc>
                <a:spcPts val="5493"/>
              </a:lnSpc>
            </a:pPr>
            <a:r>
              <a:rPr lang="en-US" sz="3924" dirty="0">
                <a:solidFill>
                  <a:srgbClr val="000000"/>
                </a:solidFill>
                <a:latin typeface="XM Vahid"/>
                <a:ea typeface="XM Vahid"/>
                <a:cs typeface="XM Vahid"/>
                <a:sym typeface="XM Vahid"/>
              </a:rPr>
              <a:t>All invoices and payments have been validated, accounted, and transferred to the General Ledger</a:t>
            </a:r>
          </a:p>
          <a:p>
            <a:pPr algn="ctr">
              <a:lnSpc>
                <a:spcPts val="5493"/>
              </a:lnSpc>
            </a:pPr>
            <a:r>
              <a:rPr lang="en-US" sz="3924" dirty="0">
                <a:solidFill>
                  <a:srgbClr val="000000"/>
                </a:solidFill>
                <a:latin typeface="XM Vahid"/>
                <a:ea typeface="XM Vahid"/>
                <a:cs typeface="XM Vahid"/>
                <a:sym typeface="XM Vahid"/>
              </a:rPr>
              <a:t>No outstanding exceptions, which confirms successful period closing</a:t>
            </a:r>
          </a:p>
          <a:p>
            <a:pPr algn="ctr">
              <a:lnSpc>
                <a:spcPts val="5493"/>
              </a:lnSpc>
            </a:pPr>
            <a:r>
              <a:rPr lang="en-US" sz="3924" dirty="0">
                <a:solidFill>
                  <a:srgbClr val="000000"/>
                </a:solidFill>
                <a:latin typeface="XM Vahid"/>
                <a:ea typeface="XM Vahid"/>
                <a:cs typeface="XM Vahid"/>
                <a:sym typeface="XM Vahid"/>
              </a:rPr>
              <a:t>Oracle Payables period for January 2020 was closed cleanly without any corrective actions required</a:t>
            </a:r>
          </a:p>
          <a:p>
            <a:pPr algn="ctr">
              <a:lnSpc>
                <a:spcPts val="5493"/>
              </a:lnSpc>
            </a:pPr>
            <a:endParaRPr lang="en-US" sz="3924" dirty="0">
              <a:solidFill>
                <a:srgbClr val="000000"/>
              </a:solidFill>
              <a:latin typeface="XM Vahid"/>
              <a:ea typeface="XM Vahid"/>
              <a:cs typeface="XM Vahid"/>
              <a:sym typeface="XM Vahi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179840" y="4178837"/>
            <a:ext cx="1028700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F4434A"/>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401083" y="8421603"/>
            <a:ext cx="2972280" cy="1673393"/>
          </a:xfrm>
          <a:custGeom>
            <a:avLst/>
            <a:gdLst/>
            <a:ahLst/>
            <a:cxnLst/>
            <a:rect l="l" t="t" r="r" b="b"/>
            <a:pathLst>
              <a:path w="2972280" h="1673393">
                <a:moveTo>
                  <a:pt x="0" y="0"/>
                </a:moveTo>
                <a:lnTo>
                  <a:pt x="2972280" y="0"/>
                </a:lnTo>
                <a:lnTo>
                  <a:pt x="2972280" y="1673394"/>
                </a:lnTo>
                <a:lnTo>
                  <a:pt x="0" y="1673394"/>
                </a:lnTo>
                <a:lnTo>
                  <a:pt x="0" y="0"/>
                </a:lnTo>
                <a:close/>
              </a:path>
            </a:pathLst>
          </a:custGeom>
          <a:blipFill>
            <a:blip r:embed="rId2"/>
            <a:stretch>
              <a:fillRect/>
            </a:stretch>
          </a:blipFill>
        </p:spPr>
      </p:sp>
      <p:sp>
        <p:nvSpPr>
          <p:cNvPr id="6" name="Freeform 6"/>
          <p:cNvSpPr/>
          <p:nvPr/>
        </p:nvSpPr>
        <p:spPr>
          <a:xfrm>
            <a:off x="1028700" y="0"/>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3"/>
            <a:stretch>
              <a:fillRect/>
            </a:stretch>
          </a:blipFill>
        </p:spPr>
      </p:sp>
      <p:sp>
        <p:nvSpPr>
          <p:cNvPr id="7" name="Freeform 7"/>
          <p:cNvSpPr/>
          <p:nvPr/>
        </p:nvSpPr>
        <p:spPr>
          <a:xfrm>
            <a:off x="12105173" y="294161"/>
            <a:ext cx="3537355" cy="1085772"/>
          </a:xfrm>
          <a:custGeom>
            <a:avLst/>
            <a:gdLst/>
            <a:ahLst/>
            <a:cxnLst/>
            <a:rect l="l" t="t" r="r" b="b"/>
            <a:pathLst>
              <a:path w="3537355" h="1085772">
                <a:moveTo>
                  <a:pt x="0" y="0"/>
                </a:moveTo>
                <a:lnTo>
                  <a:pt x="3537355" y="0"/>
                </a:lnTo>
                <a:lnTo>
                  <a:pt x="3537355" y="1085772"/>
                </a:lnTo>
                <a:lnTo>
                  <a:pt x="0" y="1085772"/>
                </a:lnTo>
                <a:lnTo>
                  <a:pt x="0" y="0"/>
                </a:lnTo>
                <a:close/>
              </a:path>
            </a:pathLst>
          </a:custGeom>
          <a:blipFill>
            <a:blip r:embed="rId4"/>
            <a:stretch>
              <a:fillRect/>
            </a:stretch>
          </a:blipFill>
        </p:spPr>
      </p:sp>
      <p:grpSp>
        <p:nvGrpSpPr>
          <p:cNvPr id="8" name="Group 8"/>
          <p:cNvGrpSpPr/>
          <p:nvPr/>
        </p:nvGrpSpPr>
        <p:grpSpPr>
          <a:xfrm>
            <a:off x="8578709" y="1884561"/>
            <a:ext cx="7666519" cy="1210837"/>
            <a:chOff x="0" y="0"/>
            <a:chExt cx="2019166" cy="318904"/>
          </a:xfrm>
        </p:grpSpPr>
        <p:sp>
          <p:nvSpPr>
            <p:cNvPr id="9" name="Freeform 9"/>
            <p:cNvSpPr/>
            <p:nvPr/>
          </p:nvSpPr>
          <p:spPr>
            <a:xfrm>
              <a:off x="0" y="0"/>
              <a:ext cx="2019166" cy="318904"/>
            </a:xfrm>
            <a:custGeom>
              <a:avLst/>
              <a:gdLst/>
              <a:ahLst/>
              <a:cxnLst/>
              <a:rect l="l" t="t" r="r" b="b"/>
              <a:pathLst>
                <a:path w="2019166" h="318904">
                  <a:moveTo>
                    <a:pt x="100984" y="0"/>
                  </a:moveTo>
                  <a:lnTo>
                    <a:pt x="1918182" y="0"/>
                  </a:lnTo>
                  <a:cubicBezTo>
                    <a:pt x="1973954" y="0"/>
                    <a:pt x="2019166" y="45212"/>
                    <a:pt x="2019166" y="100984"/>
                  </a:cubicBezTo>
                  <a:lnTo>
                    <a:pt x="2019166" y="217920"/>
                  </a:lnTo>
                  <a:cubicBezTo>
                    <a:pt x="2019166" y="273692"/>
                    <a:pt x="1973954" y="318904"/>
                    <a:pt x="1918182" y="318904"/>
                  </a:cubicBezTo>
                  <a:lnTo>
                    <a:pt x="100984" y="318904"/>
                  </a:lnTo>
                  <a:cubicBezTo>
                    <a:pt x="45212" y="318904"/>
                    <a:pt x="0" y="273692"/>
                    <a:pt x="0" y="217920"/>
                  </a:cubicBezTo>
                  <a:lnTo>
                    <a:pt x="0" y="100984"/>
                  </a:lnTo>
                  <a:cubicBezTo>
                    <a:pt x="0" y="45212"/>
                    <a:pt x="45212" y="0"/>
                    <a:pt x="100984" y="0"/>
                  </a:cubicBezTo>
                  <a:close/>
                </a:path>
              </a:pathLst>
            </a:custGeom>
            <a:solidFill>
              <a:srgbClr val="D1F8FF"/>
            </a:solidFill>
          </p:spPr>
        </p:sp>
        <p:sp>
          <p:nvSpPr>
            <p:cNvPr id="10" name="TextBox 10"/>
            <p:cNvSpPr txBox="1"/>
            <p:nvPr/>
          </p:nvSpPr>
          <p:spPr>
            <a:xfrm>
              <a:off x="0" y="-28575"/>
              <a:ext cx="2019166" cy="347479"/>
            </a:xfrm>
            <a:prstGeom prst="rect">
              <a:avLst/>
            </a:prstGeom>
          </p:spPr>
          <p:txBody>
            <a:bodyPr lIns="50800" tIns="50800" rIns="50800" bIns="50800" rtlCol="0" anchor="ctr"/>
            <a:lstStyle/>
            <a:p>
              <a:pPr algn="ctr">
                <a:lnSpc>
                  <a:spcPts val="2590"/>
                </a:lnSpc>
              </a:pPr>
              <a:endParaRPr/>
            </a:p>
          </p:txBody>
        </p:sp>
      </p:grpSp>
      <p:grpSp>
        <p:nvGrpSpPr>
          <p:cNvPr id="11" name="Group 11"/>
          <p:cNvGrpSpPr/>
          <p:nvPr/>
        </p:nvGrpSpPr>
        <p:grpSpPr>
          <a:xfrm>
            <a:off x="8578709" y="3846416"/>
            <a:ext cx="7666519" cy="1210837"/>
            <a:chOff x="0" y="0"/>
            <a:chExt cx="2019166" cy="318904"/>
          </a:xfrm>
        </p:grpSpPr>
        <p:sp>
          <p:nvSpPr>
            <p:cNvPr id="12" name="Freeform 12"/>
            <p:cNvSpPr/>
            <p:nvPr/>
          </p:nvSpPr>
          <p:spPr>
            <a:xfrm>
              <a:off x="0" y="0"/>
              <a:ext cx="2019166" cy="318904"/>
            </a:xfrm>
            <a:custGeom>
              <a:avLst/>
              <a:gdLst/>
              <a:ahLst/>
              <a:cxnLst/>
              <a:rect l="l" t="t" r="r" b="b"/>
              <a:pathLst>
                <a:path w="2019166" h="318904">
                  <a:moveTo>
                    <a:pt x="100984" y="0"/>
                  </a:moveTo>
                  <a:lnTo>
                    <a:pt x="1918182" y="0"/>
                  </a:lnTo>
                  <a:cubicBezTo>
                    <a:pt x="1973954" y="0"/>
                    <a:pt x="2019166" y="45212"/>
                    <a:pt x="2019166" y="100984"/>
                  </a:cubicBezTo>
                  <a:lnTo>
                    <a:pt x="2019166" y="217920"/>
                  </a:lnTo>
                  <a:cubicBezTo>
                    <a:pt x="2019166" y="273692"/>
                    <a:pt x="1973954" y="318904"/>
                    <a:pt x="1918182" y="318904"/>
                  </a:cubicBezTo>
                  <a:lnTo>
                    <a:pt x="100984" y="318904"/>
                  </a:lnTo>
                  <a:cubicBezTo>
                    <a:pt x="45212" y="318904"/>
                    <a:pt x="0" y="273692"/>
                    <a:pt x="0" y="217920"/>
                  </a:cubicBezTo>
                  <a:lnTo>
                    <a:pt x="0" y="100984"/>
                  </a:lnTo>
                  <a:cubicBezTo>
                    <a:pt x="0" y="45212"/>
                    <a:pt x="45212" y="0"/>
                    <a:pt x="100984" y="0"/>
                  </a:cubicBezTo>
                  <a:close/>
                </a:path>
              </a:pathLst>
            </a:custGeom>
            <a:solidFill>
              <a:srgbClr val="D1F8FF"/>
            </a:solidFill>
          </p:spPr>
        </p:sp>
        <p:sp>
          <p:nvSpPr>
            <p:cNvPr id="13" name="TextBox 13"/>
            <p:cNvSpPr txBox="1"/>
            <p:nvPr/>
          </p:nvSpPr>
          <p:spPr>
            <a:xfrm>
              <a:off x="0" y="-28575"/>
              <a:ext cx="2019166" cy="347479"/>
            </a:xfrm>
            <a:prstGeom prst="rect">
              <a:avLst/>
            </a:prstGeom>
          </p:spPr>
          <p:txBody>
            <a:bodyPr lIns="50800" tIns="50800" rIns="50800" bIns="50800" rtlCol="0" anchor="ctr"/>
            <a:lstStyle/>
            <a:p>
              <a:pPr algn="ctr">
                <a:lnSpc>
                  <a:spcPts val="2590"/>
                </a:lnSpc>
              </a:pPr>
              <a:endParaRPr/>
            </a:p>
          </p:txBody>
        </p:sp>
      </p:grpSp>
      <p:grpSp>
        <p:nvGrpSpPr>
          <p:cNvPr id="14" name="Group 14"/>
          <p:cNvGrpSpPr/>
          <p:nvPr/>
        </p:nvGrpSpPr>
        <p:grpSpPr>
          <a:xfrm>
            <a:off x="401083" y="3846416"/>
            <a:ext cx="7666519" cy="1210837"/>
            <a:chOff x="0" y="0"/>
            <a:chExt cx="2019166" cy="318904"/>
          </a:xfrm>
        </p:grpSpPr>
        <p:sp>
          <p:nvSpPr>
            <p:cNvPr id="15" name="Freeform 15"/>
            <p:cNvSpPr/>
            <p:nvPr/>
          </p:nvSpPr>
          <p:spPr>
            <a:xfrm>
              <a:off x="0" y="0"/>
              <a:ext cx="2019166" cy="318904"/>
            </a:xfrm>
            <a:custGeom>
              <a:avLst/>
              <a:gdLst/>
              <a:ahLst/>
              <a:cxnLst/>
              <a:rect l="l" t="t" r="r" b="b"/>
              <a:pathLst>
                <a:path w="2019166" h="318904">
                  <a:moveTo>
                    <a:pt x="100984" y="0"/>
                  </a:moveTo>
                  <a:lnTo>
                    <a:pt x="1918182" y="0"/>
                  </a:lnTo>
                  <a:cubicBezTo>
                    <a:pt x="1973954" y="0"/>
                    <a:pt x="2019166" y="45212"/>
                    <a:pt x="2019166" y="100984"/>
                  </a:cubicBezTo>
                  <a:lnTo>
                    <a:pt x="2019166" y="217920"/>
                  </a:lnTo>
                  <a:cubicBezTo>
                    <a:pt x="2019166" y="273692"/>
                    <a:pt x="1973954" y="318904"/>
                    <a:pt x="1918182" y="318904"/>
                  </a:cubicBezTo>
                  <a:lnTo>
                    <a:pt x="100984" y="318904"/>
                  </a:lnTo>
                  <a:cubicBezTo>
                    <a:pt x="45212" y="318904"/>
                    <a:pt x="0" y="273692"/>
                    <a:pt x="0" y="217920"/>
                  </a:cubicBezTo>
                  <a:lnTo>
                    <a:pt x="0" y="100984"/>
                  </a:lnTo>
                  <a:cubicBezTo>
                    <a:pt x="0" y="45212"/>
                    <a:pt x="45212" y="0"/>
                    <a:pt x="100984" y="0"/>
                  </a:cubicBezTo>
                  <a:close/>
                </a:path>
              </a:pathLst>
            </a:custGeom>
            <a:solidFill>
              <a:srgbClr val="D1F8FF"/>
            </a:solidFill>
          </p:spPr>
        </p:sp>
        <p:sp>
          <p:nvSpPr>
            <p:cNvPr id="16" name="TextBox 16"/>
            <p:cNvSpPr txBox="1"/>
            <p:nvPr/>
          </p:nvSpPr>
          <p:spPr>
            <a:xfrm>
              <a:off x="0" y="-28575"/>
              <a:ext cx="2019166" cy="347479"/>
            </a:xfrm>
            <a:prstGeom prst="rect">
              <a:avLst/>
            </a:prstGeom>
          </p:spPr>
          <p:txBody>
            <a:bodyPr lIns="50800" tIns="50800" rIns="50800" bIns="50800" rtlCol="0" anchor="ctr"/>
            <a:lstStyle/>
            <a:p>
              <a:pPr algn="ctr">
                <a:lnSpc>
                  <a:spcPts val="2590"/>
                </a:lnSpc>
              </a:pPr>
              <a:endParaRPr/>
            </a:p>
          </p:txBody>
        </p:sp>
      </p:grpSp>
      <p:grpSp>
        <p:nvGrpSpPr>
          <p:cNvPr id="17" name="Group 17"/>
          <p:cNvGrpSpPr/>
          <p:nvPr/>
        </p:nvGrpSpPr>
        <p:grpSpPr>
          <a:xfrm>
            <a:off x="401083" y="5808271"/>
            <a:ext cx="7666519" cy="1210837"/>
            <a:chOff x="0" y="0"/>
            <a:chExt cx="2019166" cy="318904"/>
          </a:xfrm>
        </p:grpSpPr>
        <p:sp>
          <p:nvSpPr>
            <p:cNvPr id="18" name="Freeform 18"/>
            <p:cNvSpPr/>
            <p:nvPr/>
          </p:nvSpPr>
          <p:spPr>
            <a:xfrm>
              <a:off x="0" y="0"/>
              <a:ext cx="2019166" cy="318904"/>
            </a:xfrm>
            <a:custGeom>
              <a:avLst/>
              <a:gdLst/>
              <a:ahLst/>
              <a:cxnLst/>
              <a:rect l="l" t="t" r="r" b="b"/>
              <a:pathLst>
                <a:path w="2019166" h="318904">
                  <a:moveTo>
                    <a:pt x="100984" y="0"/>
                  </a:moveTo>
                  <a:lnTo>
                    <a:pt x="1918182" y="0"/>
                  </a:lnTo>
                  <a:cubicBezTo>
                    <a:pt x="1973954" y="0"/>
                    <a:pt x="2019166" y="45212"/>
                    <a:pt x="2019166" y="100984"/>
                  </a:cubicBezTo>
                  <a:lnTo>
                    <a:pt x="2019166" y="217920"/>
                  </a:lnTo>
                  <a:cubicBezTo>
                    <a:pt x="2019166" y="273692"/>
                    <a:pt x="1973954" y="318904"/>
                    <a:pt x="1918182" y="318904"/>
                  </a:cubicBezTo>
                  <a:lnTo>
                    <a:pt x="100984" y="318904"/>
                  </a:lnTo>
                  <a:cubicBezTo>
                    <a:pt x="45212" y="318904"/>
                    <a:pt x="0" y="273692"/>
                    <a:pt x="0" y="217920"/>
                  </a:cubicBezTo>
                  <a:lnTo>
                    <a:pt x="0" y="100984"/>
                  </a:lnTo>
                  <a:cubicBezTo>
                    <a:pt x="0" y="45212"/>
                    <a:pt x="45212" y="0"/>
                    <a:pt x="100984" y="0"/>
                  </a:cubicBezTo>
                  <a:close/>
                </a:path>
              </a:pathLst>
            </a:custGeom>
            <a:solidFill>
              <a:srgbClr val="D1F8FF"/>
            </a:solidFill>
          </p:spPr>
        </p:sp>
        <p:sp>
          <p:nvSpPr>
            <p:cNvPr id="19" name="TextBox 19"/>
            <p:cNvSpPr txBox="1"/>
            <p:nvPr/>
          </p:nvSpPr>
          <p:spPr>
            <a:xfrm>
              <a:off x="0" y="-28575"/>
              <a:ext cx="2019166" cy="347479"/>
            </a:xfrm>
            <a:prstGeom prst="rect">
              <a:avLst/>
            </a:prstGeom>
          </p:spPr>
          <p:txBody>
            <a:bodyPr lIns="50800" tIns="50800" rIns="50800" bIns="50800" rtlCol="0" anchor="ctr"/>
            <a:lstStyle/>
            <a:p>
              <a:pPr algn="ctr">
                <a:lnSpc>
                  <a:spcPts val="2590"/>
                </a:lnSpc>
              </a:pPr>
              <a:endParaRPr/>
            </a:p>
          </p:txBody>
        </p:sp>
      </p:grpSp>
      <p:grpSp>
        <p:nvGrpSpPr>
          <p:cNvPr id="20" name="Group 20"/>
          <p:cNvGrpSpPr/>
          <p:nvPr/>
        </p:nvGrpSpPr>
        <p:grpSpPr>
          <a:xfrm>
            <a:off x="401083" y="1884561"/>
            <a:ext cx="7666519" cy="1210837"/>
            <a:chOff x="0" y="0"/>
            <a:chExt cx="2019166" cy="318904"/>
          </a:xfrm>
        </p:grpSpPr>
        <p:sp>
          <p:nvSpPr>
            <p:cNvPr id="21" name="Freeform 21"/>
            <p:cNvSpPr/>
            <p:nvPr/>
          </p:nvSpPr>
          <p:spPr>
            <a:xfrm>
              <a:off x="0" y="0"/>
              <a:ext cx="2019166" cy="318904"/>
            </a:xfrm>
            <a:custGeom>
              <a:avLst/>
              <a:gdLst/>
              <a:ahLst/>
              <a:cxnLst/>
              <a:rect l="l" t="t" r="r" b="b"/>
              <a:pathLst>
                <a:path w="2019166" h="318904">
                  <a:moveTo>
                    <a:pt x="100984" y="0"/>
                  </a:moveTo>
                  <a:lnTo>
                    <a:pt x="1918182" y="0"/>
                  </a:lnTo>
                  <a:cubicBezTo>
                    <a:pt x="1973954" y="0"/>
                    <a:pt x="2019166" y="45212"/>
                    <a:pt x="2019166" y="100984"/>
                  </a:cubicBezTo>
                  <a:lnTo>
                    <a:pt x="2019166" y="217920"/>
                  </a:lnTo>
                  <a:cubicBezTo>
                    <a:pt x="2019166" y="273692"/>
                    <a:pt x="1973954" y="318904"/>
                    <a:pt x="1918182" y="318904"/>
                  </a:cubicBezTo>
                  <a:lnTo>
                    <a:pt x="100984" y="318904"/>
                  </a:lnTo>
                  <a:cubicBezTo>
                    <a:pt x="45212" y="318904"/>
                    <a:pt x="0" y="273692"/>
                    <a:pt x="0" y="217920"/>
                  </a:cubicBezTo>
                  <a:lnTo>
                    <a:pt x="0" y="100984"/>
                  </a:lnTo>
                  <a:cubicBezTo>
                    <a:pt x="0" y="45212"/>
                    <a:pt x="45212" y="0"/>
                    <a:pt x="100984" y="0"/>
                  </a:cubicBezTo>
                  <a:close/>
                </a:path>
              </a:pathLst>
            </a:custGeom>
            <a:solidFill>
              <a:srgbClr val="D1F8FF"/>
            </a:solidFill>
          </p:spPr>
        </p:sp>
        <p:sp>
          <p:nvSpPr>
            <p:cNvPr id="22" name="TextBox 22"/>
            <p:cNvSpPr txBox="1"/>
            <p:nvPr/>
          </p:nvSpPr>
          <p:spPr>
            <a:xfrm>
              <a:off x="0" y="-28575"/>
              <a:ext cx="2019166" cy="347479"/>
            </a:xfrm>
            <a:prstGeom prst="rect">
              <a:avLst/>
            </a:prstGeom>
          </p:spPr>
          <p:txBody>
            <a:bodyPr lIns="50800" tIns="50800" rIns="50800" bIns="50800" rtlCol="0" anchor="ctr"/>
            <a:lstStyle/>
            <a:p>
              <a:pPr algn="ctr">
                <a:lnSpc>
                  <a:spcPts val="2590"/>
                </a:lnSpc>
              </a:pPr>
              <a:endParaRPr/>
            </a:p>
          </p:txBody>
        </p:sp>
      </p:grpSp>
      <p:grpSp>
        <p:nvGrpSpPr>
          <p:cNvPr id="23" name="Group 23"/>
          <p:cNvGrpSpPr/>
          <p:nvPr/>
        </p:nvGrpSpPr>
        <p:grpSpPr>
          <a:xfrm>
            <a:off x="4895759" y="8884160"/>
            <a:ext cx="7666519" cy="1210837"/>
            <a:chOff x="0" y="0"/>
            <a:chExt cx="2019166" cy="318904"/>
          </a:xfrm>
        </p:grpSpPr>
        <p:sp>
          <p:nvSpPr>
            <p:cNvPr id="24" name="Freeform 24"/>
            <p:cNvSpPr/>
            <p:nvPr/>
          </p:nvSpPr>
          <p:spPr>
            <a:xfrm>
              <a:off x="0" y="0"/>
              <a:ext cx="2019166" cy="318904"/>
            </a:xfrm>
            <a:custGeom>
              <a:avLst/>
              <a:gdLst/>
              <a:ahLst/>
              <a:cxnLst/>
              <a:rect l="l" t="t" r="r" b="b"/>
              <a:pathLst>
                <a:path w="2019166" h="318904">
                  <a:moveTo>
                    <a:pt x="100984" y="0"/>
                  </a:moveTo>
                  <a:lnTo>
                    <a:pt x="1918182" y="0"/>
                  </a:lnTo>
                  <a:cubicBezTo>
                    <a:pt x="1973954" y="0"/>
                    <a:pt x="2019166" y="45212"/>
                    <a:pt x="2019166" y="100984"/>
                  </a:cubicBezTo>
                  <a:lnTo>
                    <a:pt x="2019166" y="217920"/>
                  </a:lnTo>
                  <a:cubicBezTo>
                    <a:pt x="2019166" y="273692"/>
                    <a:pt x="1973954" y="318904"/>
                    <a:pt x="1918182" y="318904"/>
                  </a:cubicBezTo>
                  <a:lnTo>
                    <a:pt x="100984" y="318904"/>
                  </a:lnTo>
                  <a:cubicBezTo>
                    <a:pt x="45212" y="318904"/>
                    <a:pt x="0" y="273692"/>
                    <a:pt x="0" y="217920"/>
                  </a:cubicBezTo>
                  <a:lnTo>
                    <a:pt x="0" y="100984"/>
                  </a:lnTo>
                  <a:cubicBezTo>
                    <a:pt x="0" y="45212"/>
                    <a:pt x="45212" y="0"/>
                    <a:pt x="100984" y="0"/>
                  </a:cubicBezTo>
                  <a:close/>
                </a:path>
              </a:pathLst>
            </a:custGeom>
            <a:solidFill>
              <a:srgbClr val="D1F8FF"/>
            </a:solidFill>
          </p:spPr>
        </p:sp>
        <p:sp>
          <p:nvSpPr>
            <p:cNvPr id="25" name="TextBox 25"/>
            <p:cNvSpPr txBox="1"/>
            <p:nvPr/>
          </p:nvSpPr>
          <p:spPr>
            <a:xfrm>
              <a:off x="0" y="-28575"/>
              <a:ext cx="2019166" cy="347479"/>
            </a:xfrm>
            <a:prstGeom prst="rect">
              <a:avLst/>
            </a:prstGeom>
          </p:spPr>
          <p:txBody>
            <a:bodyPr lIns="50800" tIns="50800" rIns="50800" bIns="50800" rtlCol="0" anchor="ctr"/>
            <a:lstStyle/>
            <a:p>
              <a:pPr algn="ctr">
                <a:lnSpc>
                  <a:spcPts val="2590"/>
                </a:lnSpc>
              </a:pPr>
              <a:endParaRPr/>
            </a:p>
          </p:txBody>
        </p:sp>
      </p:grpSp>
      <p:grpSp>
        <p:nvGrpSpPr>
          <p:cNvPr id="26" name="Group 26"/>
          <p:cNvGrpSpPr/>
          <p:nvPr/>
        </p:nvGrpSpPr>
        <p:grpSpPr>
          <a:xfrm>
            <a:off x="8578709" y="5808271"/>
            <a:ext cx="7666519" cy="1210837"/>
            <a:chOff x="0" y="0"/>
            <a:chExt cx="2019166" cy="318904"/>
          </a:xfrm>
        </p:grpSpPr>
        <p:sp>
          <p:nvSpPr>
            <p:cNvPr id="27" name="Freeform 27"/>
            <p:cNvSpPr/>
            <p:nvPr/>
          </p:nvSpPr>
          <p:spPr>
            <a:xfrm>
              <a:off x="0" y="0"/>
              <a:ext cx="2019166" cy="318904"/>
            </a:xfrm>
            <a:custGeom>
              <a:avLst/>
              <a:gdLst/>
              <a:ahLst/>
              <a:cxnLst/>
              <a:rect l="l" t="t" r="r" b="b"/>
              <a:pathLst>
                <a:path w="2019166" h="318904">
                  <a:moveTo>
                    <a:pt x="100984" y="0"/>
                  </a:moveTo>
                  <a:lnTo>
                    <a:pt x="1918182" y="0"/>
                  </a:lnTo>
                  <a:cubicBezTo>
                    <a:pt x="1973954" y="0"/>
                    <a:pt x="2019166" y="45212"/>
                    <a:pt x="2019166" y="100984"/>
                  </a:cubicBezTo>
                  <a:lnTo>
                    <a:pt x="2019166" y="217920"/>
                  </a:lnTo>
                  <a:cubicBezTo>
                    <a:pt x="2019166" y="273692"/>
                    <a:pt x="1973954" y="318904"/>
                    <a:pt x="1918182" y="318904"/>
                  </a:cubicBezTo>
                  <a:lnTo>
                    <a:pt x="100984" y="318904"/>
                  </a:lnTo>
                  <a:cubicBezTo>
                    <a:pt x="45212" y="318904"/>
                    <a:pt x="0" y="273692"/>
                    <a:pt x="0" y="217920"/>
                  </a:cubicBezTo>
                  <a:lnTo>
                    <a:pt x="0" y="100984"/>
                  </a:lnTo>
                  <a:cubicBezTo>
                    <a:pt x="0" y="45212"/>
                    <a:pt x="45212" y="0"/>
                    <a:pt x="100984" y="0"/>
                  </a:cubicBezTo>
                  <a:close/>
                </a:path>
              </a:pathLst>
            </a:custGeom>
            <a:solidFill>
              <a:srgbClr val="D1F8FF"/>
            </a:solidFill>
          </p:spPr>
        </p:sp>
        <p:sp>
          <p:nvSpPr>
            <p:cNvPr id="28" name="TextBox 28"/>
            <p:cNvSpPr txBox="1"/>
            <p:nvPr/>
          </p:nvSpPr>
          <p:spPr>
            <a:xfrm>
              <a:off x="0" y="-28575"/>
              <a:ext cx="2019166" cy="347479"/>
            </a:xfrm>
            <a:prstGeom prst="rect">
              <a:avLst/>
            </a:prstGeom>
          </p:spPr>
          <p:txBody>
            <a:bodyPr lIns="50800" tIns="50800" rIns="50800" bIns="50800" rtlCol="0" anchor="ctr"/>
            <a:lstStyle/>
            <a:p>
              <a:pPr algn="ctr">
                <a:lnSpc>
                  <a:spcPts val="2590"/>
                </a:lnSpc>
              </a:pPr>
              <a:endParaRPr/>
            </a:p>
          </p:txBody>
        </p:sp>
      </p:grpSp>
      <p:sp>
        <p:nvSpPr>
          <p:cNvPr id="29" name="Freeform 29"/>
          <p:cNvSpPr/>
          <p:nvPr/>
        </p:nvSpPr>
        <p:spPr>
          <a:xfrm>
            <a:off x="5874481" y="7257233"/>
            <a:ext cx="1449248" cy="1449248"/>
          </a:xfrm>
          <a:custGeom>
            <a:avLst/>
            <a:gdLst/>
            <a:ahLst/>
            <a:cxnLst/>
            <a:rect l="l" t="t" r="r" b="b"/>
            <a:pathLst>
              <a:path w="1449248" h="1449248">
                <a:moveTo>
                  <a:pt x="0" y="0"/>
                </a:moveTo>
                <a:lnTo>
                  <a:pt x="1449247" y="0"/>
                </a:lnTo>
                <a:lnTo>
                  <a:pt x="1449247" y="1449248"/>
                </a:lnTo>
                <a:lnTo>
                  <a:pt x="0" y="14492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TextBox 30"/>
          <p:cNvSpPr txBox="1"/>
          <p:nvPr/>
        </p:nvSpPr>
        <p:spPr>
          <a:xfrm>
            <a:off x="8729018" y="6114528"/>
            <a:ext cx="7365901" cy="686434"/>
          </a:xfrm>
          <a:prstGeom prst="rect">
            <a:avLst/>
          </a:prstGeom>
        </p:spPr>
        <p:txBody>
          <a:bodyPr lIns="0" tIns="0" rIns="0" bIns="0" rtlCol="0" anchor="t">
            <a:spAutoFit/>
          </a:bodyPr>
          <a:lstStyle/>
          <a:p>
            <a:pPr algn="ctr">
              <a:lnSpc>
                <a:spcPts val="5740"/>
              </a:lnSpc>
            </a:pPr>
            <a:r>
              <a:rPr lang="en-US" sz="4100" b="1">
                <a:solidFill>
                  <a:srgbClr val="000000"/>
                </a:solidFill>
                <a:latin typeface="XM Vahid Bold"/>
                <a:ea typeface="XM Vahid Bold"/>
                <a:cs typeface="XM Vahid Bold"/>
                <a:sym typeface="XM Vahid Bold"/>
              </a:rPr>
              <a:t>Mohamed Mahmoud Mohamed </a:t>
            </a:r>
          </a:p>
        </p:txBody>
      </p:sp>
      <p:sp>
        <p:nvSpPr>
          <p:cNvPr id="31" name="TextBox 31"/>
          <p:cNvSpPr txBox="1"/>
          <p:nvPr/>
        </p:nvSpPr>
        <p:spPr>
          <a:xfrm>
            <a:off x="8729018" y="4075280"/>
            <a:ext cx="7365901" cy="686434"/>
          </a:xfrm>
          <a:prstGeom prst="rect">
            <a:avLst/>
          </a:prstGeom>
        </p:spPr>
        <p:txBody>
          <a:bodyPr lIns="0" tIns="0" rIns="0" bIns="0" rtlCol="0" anchor="t">
            <a:spAutoFit/>
          </a:bodyPr>
          <a:lstStyle/>
          <a:p>
            <a:pPr algn="ctr">
              <a:lnSpc>
                <a:spcPts val="5740"/>
              </a:lnSpc>
            </a:pPr>
            <a:r>
              <a:rPr lang="en-US" sz="4100" b="1">
                <a:solidFill>
                  <a:srgbClr val="000000"/>
                </a:solidFill>
                <a:latin typeface="XM Vahid Bold"/>
                <a:ea typeface="XM Vahid Bold"/>
                <a:cs typeface="XM Vahid Bold"/>
                <a:sym typeface="XM Vahid Bold"/>
              </a:rPr>
              <a:t>Mohamed Abdel-Nasser Ebaid </a:t>
            </a:r>
          </a:p>
        </p:txBody>
      </p:sp>
      <p:sp>
        <p:nvSpPr>
          <p:cNvPr id="32" name="TextBox 32"/>
          <p:cNvSpPr txBox="1"/>
          <p:nvPr/>
        </p:nvSpPr>
        <p:spPr>
          <a:xfrm>
            <a:off x="8729018" y="2113425"/>
            <a:ext cx="7365901" cy="686434"/>
          </a:xfrm>
          <a:prstGeom prst="rect">
            <a:avLst/>
          </a:prstGeom>
        </p:spPr>
        <p:txBody>
          <a:bodyPr lIns="0" tIns="0" rIns="0" bIns="0" rtlCol="0" anchor="t">
            <a:spAutoFit/>
          </a:bodyPr>
          <a:lstStyle/>
          <a:p>
            <a:pPr algn="ctr">
              <a:lnSpc>
                <a:spcPts val="5740"/>
              </a:lnSpc>
            </a:pPr>
            <a:r>
              <a:rPr lang="en-US" sz="4100" b="1">
                <a:solidFill>
                  <a:srgbClr val="000000"/>
                </a:solidFill>
                <a:latin typeface="XM Vahid Bold"/>
                <a:ea typeface="XM Vahid Bold"/>
                <a:cs typeface="XM Vahid Bold"/>
                <a:sym typeface="XM Vahid Bold"/>
              </a:rPr>
              <a:t>Muhammed Khalaf atef</a:t>
            </a:r>
          </a:p>
        </p:txBody>
      </p:sp>
      <p:sp>
        <p:nvSpPr>
          <p:cNvPr id="33" name="TextBox 33"/>
          <p:cNvSpPr txBox="1"/>
          <p:nvPr/>
        </p:nvSpPr>
        <p:spPr>
          <a:xfrm>
            <a:off x="401083" y="4075280"/>
            <a:ext cx="7365901" cy="686434"/>
          </a:xfrm>
          <a:prstGeom prst="rect">
            <a:avLst/>
          </a:prstGeom>
        </p:spPr>
        <p:txBody>
          <a:bodyPr lIns="0" tIns="0" rIns="0" bIns="0" rtlCol="0" anchor="t">
            <a:spAutoFit/>
          </a:bodyPr>
          <a:lstStyle/>
          <a:p>
            <a:pPr algn="ctr">
              <a:lnSpc>
                <a:spcPts val="5740"/>
              </a:lnSpc>
            </a:pPr>
            <a:r>
              <a:rPr lang="en-US" sz="4100" b="1">
                <a:solidFill>
                  <a:srgbClr val="000000"/>
                </a:solidFill>
                <a:latin typeface="XM Vahid Bold"/>
                <a:ea typeface="XM Vahid Bold"/>
                <a:cs typeface="XM Vahid Bold"/>
                <a:sym typeface="XM Vahid Bold"/>
              </a:rPr>
              <a:t>Menna tullah Qurashi</a:t>
            </a:r>
          </a:p>
        </p:txBody>
      </p:sp>
      <p:sp>
        <p:nvSpPr>
          <p:cNvPr id="34" name="TextBox 34"/>
          <p:cNvSpPr txBox="1"/>
          <p:nvPr/>
        </p:nvSpPr>
        <p:spPr>
          <a:xfrm>
            <a:off x="551393" y="6114528"/>
            <a:ext cx="7365901" cy="686434"/>
          </a:xfrm>
          <a:prstGeom prst="rect">
            <a:avLst/>
          </a:prstGeom>
        </p:spPr>
        <p:txBody>
          <a:bodyPr lIns="0" tIns="0" rIns="0" bIns="0" rtlCol="0" anchor="t">
            <a:spAutoFit/>
          </a:bodyPr>
          <a:lstStyle/>
          <a:p>
            <a:pPr algn="ctr">
              <a:lnSpc>
                <a:spcPts val="5740"/>
              </a:lnSpc>
            </a:pPr>
            <a:r>
              <a:rPr lang="en-US" sz="4100" b="1">
                <a:solidFill>
                  <a:srgbClr val="000000"/>
                </a:solidFill>
                <a:latin typeface="XM Vahid Bold"/>
                <a:ea typeface="XM Vahid Bold"/>
                <a:cs typeface="XM Vahid Bold"/>
                <a:sym typeface="XM Vahid Bold"/>
              </a:rPr>
              <a:t>Omar Abdelfattah Mohamed</a:t>
            </a:r>
          </a:p>
        </p:txBody>
      </p:sp>
      <p:sp>
        <p:nvSpPr>
          <p:cNvPr id="35" name="TextBox 35"/>
          <p:cNvSpPr txBox="1"/>
          <p:nvPr/>
        </p:nvSpPr>
        <p:spPr>
          <a:xfrm>
            <a:off x="551393" y="2113425"/>
            <a:ext cx="7365901" cy="686434"/>
          </a:xfrm>
          <a:prstGeom prst="rect">
            <a:avLst/>
          </a:prstGeom>
        </p:spPr>
        <p:txBody>
          <a:bodyPr lIns="0" tIns="0" rIns="0" bIns="0" rtlCol="0" anchor="t">
            <a:spAutoFit/>
          </a:bodyPr>
          <a:lstStyle/>
          <a:p>
            <a:pPr algn="ctr">
              <a:lnSpc>
                <a:spcPts val="5740"/>
              </a:lnSpc>
            </a:pPr>
            <a:r>
              <a:rPr lang="en-US" sz="4100" b="1">
                <a:solidFill>
                  <a:srgbClr val="000000"/>
                </a:solidFill>
                <a:latin typeface="XM Vahid Bold"/>
                <a:ea typeface="XM Vahid Bold"/>
                <a:cs typeface="XM Vahid Bold"/>
                <a:sym typeface="XM Vahid Bold"/>
              </a:rPr>
              <a:t>Reem Saleh Baz </a:t>
            </a:r>
          </a:p>
        </p:txBody>
      </p:sp>
      <p:sp>
        <p:nvSpPr>
          <p:cNvPr id="36" name="TextBox 36"/>
          <p:cNvSpPr txBox="1"/>
          <p:nvPr/>
        </p:nvSpPr>
        <p:spPr>
          <a:xfrm>
            <a:off x="4695894" y="108006"/>
            <a:ext cx="6142181" cy="1536588"/>
          </a:xfrm>
          <a:prstGeom prst="rect">
            <a:avLst/>
          </a:prstGeom>
        </p:spPr>
        <p:txBody>
          <a:bodyPr lIns="0" tIns="0" rIns="0" bIns="0" rtlCol="0" anchor="t">
            <a:spAutoFit/>
          </a:bodyPr>
          <a:lstStyle/>
          <a:p>
            <a:pPr algn="ctr">
              <a:lnSpc>
                <a:spcPts val="11381"/>
              </a:lnSpc>
            </a:pPr>
            <a:r>
              <a:rPr lang="en-US" sz="8129" b="1">
                <a:solidFill>
                  <a:srgbClr val="000000"/>
                </a:solidFill>
                <a:latin typeface="Times New Roman Bold"/>
                <a:ea typeface="Times New Roman Bold"/>
                <a:cs typeface="Times New Roman Bold"/>
                <a:sym typeface="Times New Roman Bold"/>
              </a:rPr>
              <a:t>Our Team</a:t>
            </a:r>
          </a:p>
        </p:txBody>
      </p:sp>
      <p:sp>
        <p:nvSpPr>
          <p:cNvPr id="37" name="TextBox 37"/>
          <p:cNvSpPr txBox="1"/>
          <p:nvPr/>
        </p:nvSpPr>
        <p:spPr>
          <a:xfrm>
            <a:off x="7488744" y="7676333"/>
            <a:ext cx="4802832" cy="1811020"/>
          </a:xfrm>
          <a:prstGeom prst="rect">
            <a:avLst/>
          </a:prstGeom>
        </p:spPr>
        <p:txBody>
          <a:bodyPr lIns="0" tIns="0" rIns="0" bIns="0" rtlCol="0" anchor="t">
            <a:spAutoFit/>
          </a:bodyPr>
          <a:lstStyle/>
          <a:p>
            <a:pPr algn="ctr">
              <a:lnSpc>
                <a:spcPts val="7279"/>
              </a:lnSpc>
            </a:pPr>
            <a:r>
              <a:rPr lang="en-US" sz="5199" b="1">
                <a:solidFill>
                  <a:srgbClr val="000000"/>
                </a:solidFill>
                <a:latin typeface="XM Vahid Bold"/>
                <a:ea typeface="XM Vahid Bold"/>
                <a:cs typeface="XM Vahid Bold"/>
                <a:sym typeface="XM Vahid Bold"/>
              </a:rPr>
              <a:t>Supervision Eng</a:t>
            </a:r>
          </a:p>
          <a:p>
            <a:pPr algn="ctr" rtl="1">
              <a:lnSpc>
                <a:spcPts val="7279"/>
              </a:lnSpc>
            </a:pPr>
            <a:endParaRPr lang="en-US" sz="5199" b="1">
              <a:solidFill>
                <a:srgbClr val="000000"/>
              </a:solidFill>
              <a:latin typeface="XM Vahid Bold"/>
              <a:ea typeface="XM Vahid Bold"/>
              <a:cs typeface="XM Vahid Bold"/>
              <a:sym typeface="XM Vahid Bold"/>
            </a:endParaRPr>
          </a:p>
        </p:txBody>
      </p:sp>
      <p:sp>
        <p:nvSpPr>
          <p:cNvPr id="38" name="TextBox 38"/>
          <p:cNvSpPr txBox="1"/>
          <p:nvPr/>
        </p:nvSpPr>
        <p:spPr>
          <a:xfrm>
            <a:off x="6749381" y="9173206"/>
            <a:ext cx="3959275" cy="1410334"/>
          </a:xfrm>
          <a:prstGeom prst="rect">
            <a:avLst/>
          </a:prstGeom>
        </p:spPr>
        <p:txBody>
          <a:bodyPr lIns="0" tIns="0" rIns="0" bIns="0" rtlCol="0" anchor="t">
            <a:spAutoFit/>
          </a:bodyPr>
          <a:lstStyle/>
          <a:p>
            <a:pPr marL="0" lvl="0" indent="0" algn="ctr">
              <a:lnSpc>
                <a:spcPts val="5740"/>
              </a:lnSpc>
              <a:spcBef>
                <a:spcPct val="0"/>
              </a:spcBef>
            </a:pPr>
            <a:r>
              <a:rPr lang="en-US" sz="4100" b="1" u="none" strike="noStrike">
                <a:solidFill>
                  <a:srgbClr val="000000"/>
                </a:solidFill>
                <a:latin typeface="XM Vahid Bold"/>
                <a:ea typeface="XM Vahid Bold"/>
                <a:cs typeface="XM Vahid Bold"/>
                <a:sym typeface="XM Vahid Bold"/>
              </a:rPr>
              <a:t>Haytham Ibrahim</a:t>
            </a:r>
          </a:p>
          <a:p>
            <a:pPr marL="0" lvl="0" indent="0" algn="ctr">
              <a:lnSpc>
                <a:spcPts val="5740"/>
              </a:lnSpc>
              <a:spcBef>
                <a:spcPct val="0"/>
              </a:spcBef>
            </a:pPr>
            <a:endParaRPr lang="en-US" sz="4100" b="1" u="none" strike="noStrike">
              <a:solidFill>
                <a:srgbClr val="000000"/>
              </a:solidFill>
              <a:latin typeface="XM Vahid Bold"/>
              <a:ea typeface="XM Vahid Bold"/>
              <a:cs typeface="XM Vahid Bold"/>
              <a:sym typeface="XM Vahid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529449" y="3155315"/>
            <a:ext cx="4325174" cy="3976370"/>
          </a:xfrm>
          <a:custGeom>
            <a:avLst/>
            <a:gdLst/>
            <a:ahLst/>
            <a:cxnLst/>
            <a:rect l="l" t="t" r="r" b="b"/>
            <a:pathLst>
              <a:path w="4325174" h="3976370">
                <a:moveTo>
                  <a:pt x="0" y="0"/>
                </a:moveTo>
                <a:lnTo>
                  <a:pt x="4325175" y="0"/>
                </a:lnTo>
                <a:lnTo>
                  <a:pt x="4325175" y="3976370"/>
                </a:lnTo>
                <a:lnTo>
                  <a:pt x="0" y="3976370"/>
                </a:lnTo>
                <a:lnTo>
                  <a:pt x="0" y="0"/>
                </a:lnTo>
                <a:close/>
              </a:path>
            </a:pathLst>
          </a:custGeom>
          <a:blipFill>
            <a:blip r:embed="rId2"/>
            <a:stretch>
              <a:fillRect/>
            </a:stretch>
          </a:blipFill>
        </p:spPr>
      </p:sp>
      <p:sp>
        <p:nvSpPr>
          <p:cNvPr id="3" name="Freeform 3"/>
          <p:cNvSpPr/>
          <p:nvPr/>
        </p:nvSpPr>
        <p:spPr>
          <a:xfrm>
            <a:off x="5586297" y="4459699"/>
            <a:ext cx="6517353" cy="2000465"/>
          </a:xfrm>
          <a:custGeom>
            <a:avLst/>
            <a:gdLst/>
            <a:ahLst/>
            <a:cxnLst/>
            <a:rect l="l" t="t" r="r" b="b"/>
            <a:pathLst>
              <a:path w="6517353" h="2000465">
                <a:moveTo>
                  <a:pt x="0" y="0"/>
                </a:moveTo>
                <a:lnTo>
                  <a:pt x="6517353" y="0"/>
                </a:lnTo>
                <a:lnTo>
                  <a:pt x="6517353" y="2000466"/>
                </a:lnTo>
                <a:lnTo>
                  <a:pt x="0" y="2000466"/>
                </a:lnTo>
                <a:lnTo>
                  <a:pt x="0" y="0"/>
                </a:lnTo>
                <a:close/>
              </a:path>
            </a:pathLst>
          </a:custGeom>
          <a:blipFill>
            <a:blip r:embed="rId3"/>
            <a:stretch>
              <a:fillRect/>
            </a:stretch>
          </a:blipFill>
        </p:spPr>
      </p:sp>
      <p:sp>
        <p:nvSpPr>
          <p:cNvPr id="4" name="Freeform 4"/>
          <p:cNvSpPr/>
          <p:nvPr/>
        </p:nvSpPr>
        <p:spPr>
          <a:xfrm>
            <a:off x="12835324" y="3608572"/>
            <a:ext cx="5452676" cy="3069857"/>
          </a:xfrm>
          <a:custGeom>
            <a:avLst/>
            <a:gdLst/>
            <a:ahLst/>
            <a:cxnLst/>
            <a:rect l="l" t="t" r="r" b="b"/>
            <a:pathLst>
              <a:path w="5452676" h="3069857">
                <a:moveTo>
                  <a:pt x="0" y="0"/>
                </a:moveTo>
                <a:lnTo>
                  <a:pt x="5452676" y="0"/>
                </a:lnTo>
                <a:lnTo>
                  <a:pt x="5452676" y="3069856"/>
                </a:lnTo>
                <a:lnTo>
                  <a:pt x="0" y="3069856"/>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9588803" y="771162"/>
            <a:ext cx="8381710" cy="7187316"/>
          </a:xfrm>
          <a:custGeom>
            <a:avLst/>
            <a:gdLst/>
            <a:ahLst/>
            <a:cxnLst/>
            <a:rect l="l" t="t" r="r" b="b"/>
            <a:pathLst>
              <a:path w="8381710" h="7187316">
                <a:moveTo>
                  <a:pt x="0" y="0"/>
                </a:moveTo>
                <a:lnTo>
                  <a:pt x="8381709" y="0"/>
                </a:lnTo>
                <a:lnTo>
                  <a:pt x="8381709" y="7187316"/>
                </a:lnTo>
                <a:lnTo>
                  <a:pt x="0" y="7187316"/>
                </a:lnTo>
                <a:lnTo>
                  <a:pt x="0" y="0"/>
                </a:lnTo>
                <a:close/>
              </a:path>
            </a:pathLst>
          </a:custGeom>
          <a:blipFill>
            <a:blip r:embed="rId3"/>
            <a:stretch>
              <a:fillRect/>
            </a:stretch>
          </a:blipFill>
        </p:spPr>
      </p:sp>
      <p:sp>
        <p:nvSpPr>
          <p:cNvPr id="4" name="TextBox 4"/>
          <p:cNvSpPr txBox="1"/>
          <p:nvPr/>
        </p:nvSpPr>
        <p:spPr>
          <a:xfrm>
            <a:off x="282089" y="1677776"/>
            <a:ext cx="9872976" cy="8168903"/>
          </a:xfrm>
          <a:prstGeom prst="rect">
            <a:avLst/>
          </a:prstGeom>
        </p:spPr>
        <p:txBody>
          <a:bodyPr lIns="0" tIns="0" rIns="0" bIns="0" rtlCol="0" anchor="t">
            <a:spAutoFit/>
          </a:bodyPr>
          <a:lstStyle/>
          <a:p>
            <a:pPr algn="l" rtl="1">
              <a:lnSpc>
                <a:spcPts val="4901"/>
              </a:lnSpc>
            </a:pPr>
            <a:r>
              <a:rPr lang="en-US" sz="3501" dirty="0">
                <a:solidFill>
                  <a:srgbClr val="000000"/>
                </a:solidFill>
                <a:latin typeface="XM Vahid"/>
                <a:ea typeface="XM Vahid"/>
                <a:cs typeface="XM Vahid"/>
                <a:sym typeface="XM Vahid"/>
              </a:rPr>
              <a:t>In this stage, we created an Inventory Organization, which includes</a:t>
            </a:r>
            <a:r>
              <a:rPr lang="en-US" sz="3501" dirty="0">
                <a:solidFill>
                  <a:srgbClr val="000000"/>
                </a:solidFill>
                <a:latin typeface="XM Vahid"/>
                <a:ea typeface="XM Vahid"/>
                <a:cs typeface="XM Vahid"/>
                <a:sym typeface="XM Vahid"/>
                <a:rtl/>
              </a:rPr>
              <a:t> :</a:t>
            </a:r>
            <a:endParaRPr lang="ar-EG" sz="3501" dirty="0">
              <a:solidFill>
                <a:srgbClr val="000000"/>
              </a:solidFill>
              <a:latin typeface="XM Vahid"/>
              <a:ea typeface="XM Vahid"/>
              <a:cs typeface="XM Vahid"/>
              <a:sym typeface="XM Vahid"/>
              <a:rtl/>
            </a:endParaRPr>
          </a:p>
          <a:p>
            <a:pPr algn="l" rtl="1">
              <a:lnSpc>
                <a:spcPts val="4901"/>
              </a:lnSpc>
            </a:pPr>
            <a:endParaRPr lang="ar-EG" sz="3501" dirty="0">
              <a:solidFill>
                <a:srgbClr val="000000"/>
              </a:solidFill>
              <a:latin typeface="XM Vahid"/>
              <a:ea typeface="XM Vahid"/>
              <a:cs typeface="XM Vahid"/>
              <a:sym typeface="XM Vahid"/>
              <a:rtl/>
            </a:endParaRPr>
          </a:p>
          <a:p>
            <a:pPr algn="l" rtl="1">
              <a:lnSpc>
                <a:spcPts val="4901"/>
              </a:lnSpc>
            </a:pPr>
            <a:r>
              <a:rPr lang="en-US" sz="3501" dirty="0">
                <a:solidFill>
                  <a:srgbClr val="000000"/>
                </a:solidFill>
                <a:latin typeface="XM Vahid"/>
                <a:ea typeface="XM Vahid"/>
                <a:cs typeface="XM Vahid"/>
                <a:sym typeface="XM Vahid"/>
              </a:rPr>
              <a:t>The name of the organization</a:t>
            </a:r>
          </a:p>
          <a:p>
            <a:pPr algn="l" rtl="1">
              <a:lnSpc>
                <a:spcPts val="4901"/>
              </a:lnSpc>
            </a:pPr>
            <a:endParaRPr lang="en-US" sz="3501" dirty="0">
              <a:solidFill>
                <a:srgbClr val="000000"/>
              </a:solidFill>
              <a:latin typeface="XM Vahid"/>
              <a:ea typeface="XM Vahid"/>
              <a:cs typeface="XM Vahid"/>
              <a:sym typeface="XM Vahid"/>
            </a:endParaRPr>
          </a:p>
          <a:p>
            <a:pPr algn="l" rtl="1">
              <a:lnSpc>
                <a:spcPts val="4901"/>
              </a:lnSpc>
            </a:pPr>
            <a:r>
              <a:rPr lang="en-US" sz="3501" dirty="0">
                <a:solidFill>
                  <a:srgbClr val="000000"/>
                </a:solidFill>
                <a:latin typeface="XM Vahid"/>
                <a:ea typeface="XM Vahid"/>
                <a:cs typeface="XM Vahid"/>
                <a:sym typeface="XM Vahid"/>
              </a:rPr>
              <a:t>The creation date</a:t>
            </a:r>
          </a:p>
          <a:p>
            <a:pPr algn="l" rtl="1">
              <a:lnSpc>
                <a:spcPts val="4901"/>
              </a:lnSpc>
            </a:pPr>
            <a:endParaRPr lang="en-US" sz="3501" dirty="0">
              <a:solidFill>
                <a:srgbClr val="000000"/>
              </a:solidFill>
              <a:latin typeface="XM Vahid"/>
              <a:ea typeface="XM Vahid"/>
              <a:cs typeface="XM Vahid"/>
              <a:sym typeface="XM Vahid"/>
            </a:endParaRPr>
          </a:p>
          <a:p>
            <a:pPr algn="l" rtl="1">
              <a:lnSpc>
                <a:spcPts val="4901"/>
              </a:lnSpc>
            </a:pPr>
            <a:r>
              <a:rPr lang="en-US" sz="3501" dirty="0">
                <a:solidFill>
                  <a:srgbClr val="000000"/>
                </a:solidFill>
                <a:latin typeface="XM Vahid"/>
                <a:ea typeface="XM Vahid"/>
                <a:cs typeface="XM Vahid"/>
                <a:sym typeface="XM Vahid"/>
              </a:rPr>
              <a:t>Its active status</a:t>
            </a:r>
          </a:p>
          <a:p>
            <a:pPr algn="l" rtl="1">
              <a:lnSpc>
                <a:spcPts val="4901"/>
              </a:lnSpc>
            </a:pPr>
            <a:endParaRPr lang="en-US" sz="3501" dirty="0">
              <a:solidFill>
                <a:srgbClr val="000000"/>
              </a:solidFill>
              <a:latin typeface="XM Vahid"/>
              <a:ea typeface="XM Vahid"/>
              <a:cs typeface="XM Vahid"/>
              <a:sym typeface="XM Vahid"/>
            </a:endParaRPr>
          </a:p>
          <a:p>
            <a:pPr algn="l" rtl="1">
              <a:lnSpc>
                <a:spcPts val="4901"/>
              </a:lnSpc>
            </a:pPr>
            <a:r>
              <a:rPr lang="en-US" sz="3501" dirty="0">
                <a:solidFill>
                  <a:srgbClr val="000000"/>
                </a:solidFill>
                <a:latin typeface="XM Vahid"/>
                <a:ea typeface="XM Vahid"/>
                <a:cs typeface="XM Vahid"/>
                <a:sym typeface="XM Vahid"/>
              </a:rPr>
              <a:t>This organization will be linked to our payables   transactions and item management processes    later on</a:t>
            </a:r>
          </a:p>
          <a:p>
            <a:pPr algn="l" rtl="1">
              <a:lnSpc>
                <a:spcPts val="4901"/>
              </a:lnSpc>
            </a:pPr>
            <a:endParaRPr lang="en-US" sz="3501" dirty="0">
              <a:solidFill>
                <a:srgbClr val="000000"/>
              </a:solidFill>
              <a:latin typeface="XM Vahid"/>
              <a:ea typeface="XM Vahid"/>
              <a:cs typeface="XM Vahid"/>
              <a:sym typeface="XM Vahi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294315" y="96002"/>
            <a:ext cx="1468769" cy="1350320"/>
          </a:xfrm>
          <a:custGeom>
            <a:avLst/>
            <a:gdLst/>
            <a:ahLst/>
            <a:cxnLst/>
            <a:rect l="l" t="t" r="r" b="b"/>
            <a:pathLst>
              <a:path w="1468769" h="1350320">
                <a:moveTo>
                  <a:pt x="0" y="0"/>
                </a:moveTo>
                <a:lnTo>
                  <a:pt x="1468770" y="0"/>
                </a:lnTo>
                <a:lnTo>
                  <a:pt x="1468770" y="1350320"/>
                </a:lnTo>
                <a:lnTo>
                  <a:pt x="0" y="1350320"/>
                </a:lnTo>
                <a:lnTo>
                  <a:pt x="0" y="0"/>
                </a:lnTo>
                <a:close/>
              </a:path>
            </a:pathLst>
          </a:custGeom>
          <a:blipFill>
            <a:blip r:embed="rId2"/>
            <a:stretch>
              <a:fillRect/>
            </a:stretch>
          </a:blipFill>
        </p:spPr>
      </p:sp>
      <p:sp>
        <p:nvSpPr>
          <p:cNvPr id="3" name="Freeform 3"/>
          <p:cNvSpPr/>
          <p:nvPr/>
        </p:nvSpPr>
        <p:spPr>
          <a:xfrm>
            <a:off x="9384692" y="96002"/>
            <a:ext cx="8177512" cy="7196525"/>
          </a:xfrm>
          <a:custGeom>
            <a:avLst/>
            <a:gdLst/>
            <a:ahLst/>
            <a:cxnLst/>
            <a:rect l="l" t="t" r="r" b="b"/>
            <a:pathLst>
              <a:path w="8177512" h="7196525">
                <a:moveTo>
                  <a:pt x="0" y="0"/>
                </a:moveTo>
                <a:lnTo>
                  <a:pt x="8177512" y="0"/>
                </a:lnTo>
                <a:lnTo>
                  <a:pt x="8177512" y="7196524"/>
                </a:lnTo>
                <a:lnTo>
                  <a:pt x="0" y="7196524"/>
                </a:lnTo>
                <a:lnTo>
                  <a:pt x="0" y="0"/>
                </a:lnTo>
                <a:close/>
              </a:path>
            </a:pathLst>
          </a:custGeom>
          <a:blipFill>
            <a:blip r:embed="rId3"/>
            <a:stretch>
              <a:fillRect/>
            </a:stretch>
          </a:blipFill>
        </p:spPr>
      </p:sp>
      <p:sp>
        <p:nvSpPr>
          <p:cNvPr id="4" name="TextBox 4"/>
          <p:cNvSpPr txBox="1"/>
          <p:nvPr/>
        </p:nvSpPr>
        <p:spPr>
          <a:xfrm>
            <a:off x="389717" y="2248597"/>
            <a:ext cx="12007452" cy="8363703"/>
          </a:xfrm>
          <a:prstGeom prst="rect">
            <a:avLst/>
          </a:prstGeom>
        </p:spPr>
        <p:txBody>
          <a:bodyPr lIns="0" tIns="0" rIns="0" bIns="0" rtlCol="0" anchor="t">
            <a:spAutoFit/>
          </a:bodyPr>
          <a:lstStyle/>
          <a:p>
            <a:pPr algn="just">
              <a:lnSpc>
                <a:spcPts val="4158"/>
              </a:lnSpc>
            </a:pPr>
            <a:r>
              <a:rPr lang="en-US" sz="2970">
                <a:solidFill>
                  <a:srgbClr val="000000"/>
                </a:solidFill>
                <a:latin typeface="XM Vahid"/>
                <a:ea typeface="XM Vahid"/>
                <a:cs typeface="XM Vahid"/>
                <a:sym typeface="XM Vahid"/>
              </a:rPr>
              <a:t>After creating the Inventory Organization, </a:t>
            </a:r>
          </a:p>
          <a:p>
            <a:pPr algn="just">
              <a:lnSpc>
                <a:spcPts val="4158"/>
              </a:lnSpc>
            </a:pPr>
            <a:r>
              <a:rPr lang="en-US" sz="2970">
                <a:solidFill>
                  <a:srgbClr val="000000"/>
                </a:solidFill>
                <a:latin typeface="XM Vahid"/>
                <a:ea typeface="XM Vahid"/>
                <a:cs typeface="XM Vahid"/>
                <a:sym typeface="XM Vahid"/>
              </a:rPr>
              <a:t>the next step is to link it with</a:t>
            </a:r>
          </a:p>
          <a:p>
            <a:pPr algn="just">
              <a:lnSpc>
                <a:spcPts val="4158"/>
              </a:lnSpc>
            </a:pPr>
            <a:r>
              <a:rPr lang="en-US" sz="2970">
                <a:solidFill>
                  <a:srgbClr val="000000"/>
                </a:solidFill>
                <a:latin typeface="XM Vahid"/>
                <a:ea typeface="XM Vahid"/>
                <a:cs typeface="XM Vahid"/>
                <a:sym typeface="XM Vahid"/>
              </a:rPr>
              <a:t> the financial and legal structure of the business. </a:t>
            </a:r>
          </a:p>
          <a:p>
            <a:pPr algn="just">
              <a:lnSpc>
                <a:spcPts val="4158"/>
              </a:lnSpc>
            </a:pPr>
            <a:endParaRPr lang="en-US" sz="2970">
              <a:solidFill>
                <a:srgbClr val="000000"/>
              </a:solidFill>
              <a:latin typeface="XM Vahid"/>
              <a:ea typeface="XM Vahid"/>
              <a:cs typeface="XM Vahid"/>
              <a:sym typeface="XM Vahid"/>
            </a:endParaRPr>
          </a:p>
          <a:p>
            <a:pPr algn="just">
              <a:lnSpc>
                <a:spcPts val="4158"/>
              </a:lnSpc>
            </a:pPr>
            <a:r>
              <a:rPr lang="en-US" sz="2970">
                <a:solidFill>
                  <a:srgbClr val="000000"/>
                </a:solidFill>
                <a:latin typeface="XM Vahid"/>
                <a:ea typeface="XM Vahid"/>
                <a:cs typeface="XM Vahid"/>
                <a:sym typeface="XM Vahid"/>
              </a:rPr>
              <a:t>This includes:</a:t>
            </a:r>
          </a:p>
          <a:p>
            <a:pPr algn="l" rtl="1">
              <a:lnSpc>
                <a:spcPts val="4158"/>
              </a:lnSpc>
            </a:pPr>
            <a:r>
              <a:rPr lang="en-US" sz="2970" b="1">
                <a:solidFill>
                  <a:srgbClr val="000000"/>
                </a:solidFill>
                <a:latin typeface="XM Vahid Bold"/>
                <a:ea typeface="XM Vahid Bold"/>
                <a:cs typeface="XM Vahid Bold"/>
                <a:sym typeface="XM Vahid Bold"/>
              </a:rPr>
              <a:t>Ledger</a:t>
            </a:r>
            <a:r>
              <a:rPr lang="en-US" sz="2970">
                <a:solidFill>
                  <a:srgbClr val="000000"/>
                </a:solidFill>
                <a:latin typeface="XM Vahid"/>
                <a:ea typeface="XM Vahid"/>
                <a:cs typeface="XM Vahid"/>
                <a:sym typeface="XM Vahid"/>
              </a:rPr>
              <a:t>: Royal Gas L</a:t>
            </a:r>
          </a:p>
          <a:p>
            <a:pPr algn="l" rtl="1">
              <a:lnSpc>
                <a:spcPts val="4158"/>
              </a:lnSpc>
            </a:pPr>
            <a:r>
              <a:rPr lang="en-US" sz="2970" b="1">
                <a:solidFill>
                  <a:srgbClr val="000000"/>
                </a:solidFill>
                <a:latin typeface="XM Vahid Bold"/>
                <a:ea typeface="XM Vahid Bold"/>
                <a:cs typeface="XM Vahid Bold"/>
                <a:sym typeface="XM Vahid Bold"/>
              </a:rPr>
              <a:t>Legal Entity</a:t>
            </a:r>
            <a:r>
              <a:rPr lang="en-US" sz="2970">
                <a:solidFill>
                  <a:srgbClr val="000000"/>
                </a:solidFill>
                <a:latin typeface="XM Vahid"/>
                <a:ea typeface="XM Vahid"/>
                <a:cs typeface="XM Vahid"/>
                <a:sym typeface="XM Vahid"/>
              </a:rPr>
              <a:t>: Royal Gas LG</a:t>
            </a:r>
          </a:p>
          <a:p>
            <a:pPr algn="l" rtl="1">
              <a:lnSpc>
                <a:spcPts val="4158"/>
              </a:lnSpc>
            </a:pPr>
            <a:r>
              <a:rPr lang="en-US" sz="2970" b="1">
                <a:solidFill>
                  <a:srgbClr val="000000"/>
                </a:solidFill>
                <a:latin typeface="XM Vahid Bold"/>
                <a:ea typeface="XM Vahid Bold"/>
                <a:cs typeface="XM Vahid Bold"/>
                <a:sym typeface="XM Vahid Bold"/>
              </a:rPr>
              <a:t>Operating Unit</a:t>
            </a:r>
            <a:r>
              <a:rPr lang="en-US" sz="2970">
                <a:solidFill>
                  <a:srgbClr val="000000"/>
                </a:solidFill>
                <a:latin typeface="XM Vahid"/>
                <a:ea typeface="XM Vahid"/>
                <a:cs typeface="XM Vahid"/>
                <a:sym typeface="XM Vahid"/>
              </a:rPr>
              <a:t>: Royal Gas OU</a:t>
            </a:r>
          </a:p>
          <a:p>
            <a:pPr algn="l" rtl="1">
              <a:lnSpc>
                <a:spcPts val="4158"/>
              </a:lnSpc>
            </a:pPr>
            <a:endParaRPr lang="en-US" sz="2970">
              <a:solidFill>
                <a:srgbClr val="000000"/>
              </a:solidFill>
              <a:latin typeface="XM Vahid"/>
              <a:ea typeface="XM Vahid"/>
              <a:cs typeface="XM Vahid"/>
              <a:sym typeface="XM Vahid"/>
            </a:endParaRPr>
          </a:p>
          <a:p>
            <a:pPr algn="l" rtl="1">
              <a:lnSpc>
                <a:spcPts val="4158"/>
              </a:lnSpc>
            </a:pPr>
            <a:r>
              <a:rPr lang="en-US" sz="2970">
                <a:solidFill>
                  <a:srgbClr val="000000"/>
                </a:solidFill>
                <a:latin typeface="XM Vahid"/>
                <a:ea typeface="XM Vahid"/>
                <a:cs typeface="XM Vahid"/>
                <a:sym typeface="XM Vahid"/>
              </a:rPr>
              <a:t>These connections are crucial</a:t>
            </a:r>
            <a:r>
              <a:rPr lang="ar-EG" sz="2970">
                <a:solidFill>
                  <a:srgbClr val="000000"/>
                </a:solidFill>
                <a:latin typeface="XM Vahid"/>
                <a:ea typeface="XM Vahid"/>
                <a:cs typeface="XM Vahid"/>
                <a:sym typeface="XM Vahid"/>
                <a:rtl/>
              </a:rPr>
              <a:t> </a:t>
            </a:r>
          </a:p>
          <a:p>
            <a:pPr algn="l" rtl="1">
              <a:lnSpc>
                <a:spcPts val="4158"/>
              </a:lnSpc>
            </a:pPr>
            <a:r>
              <a:rPr lang="en-US" sz="2970">
                <a:solidFill>
                  <a:srgbClr val="000000"/>
                </a:solidFill>
                <a:latin typeface="XM Vahid"/>
                <a:ea typeface="XM Vahid"/>
                <a:cs typeface="XM Vahid"/>
                <a:sym typeface="XM Vahid"/>
              </a:rPr>
              <a:t>to ensure proper data flow and integration</a:t>
            </a:r>
            <a:r>
              <a:rPr lang="ar-EG" sz="2970">
                <a:solidFill>
                  <a:srgbClr val="000000"/>
                </a:solidFill>
                <a:latin typeface="XM Vahid"/>
                <a:ea typeface="XM Vahid"/>
                <a:cs typeface="XM Vahid"/>
                <a:sym typeface="XM Vahid"/>
                <a:rtl/>
              </a:rPr>
              <a:t> </a:t>
            </a:r>
          </a:p>
          <a:p>
            <a:pPr algn="l" rtl="1">
              <a:lnSpc>
                <a:spcPts val="4158"/>
              </a:lnSpc>
            </a:pPr>
            <a:r>
              <a:rPr lang="en-US" sz="2970">
                <a:solidFill>
                  <a:srgbClr val="000000"/>
                </a:solidFill>
                <a:latin typeface="XM Vahid"/>
                <a:ea typeface="XM Vahid"/>
                <a:cs typeface="XM Vahid"/>
                <a:sym typeface="XM Vahid"/>
              </a:rPr>
              <a:t>between the Inventory and Payables modules</a:t>
            </a:r>
            <a:r>
              <a:rPr lang="ar-EG" sz="2970">
                <a:solidFill>
                  <a:srgbClr val="000000"/>
                </a:solidFill>
                <a:latin typeface="XM Vahid"/>
                <a:ea typeface="XM Vahid"/>
                <a:cs typeface="XM Vahid"/>
                <a:sym typeface="XM Vahid"/>
                <a:rtl/>
              </a:rPr>
              <a:t>.</a:t>
            </a:r>
          </a:p>
          <a:p>
            <a:pPr algn="l" rtl="1">
              <a:lnSpc>
                <a:spcPts val="4158"/>
              </a:lnSpc>
            </a:pPr>
            <a:endParaRPr lang="ar-EG" sz="2970">
              <a:solidFill>
                <a:srgbClr val="000000"/>
              </a:solidFill>
              <a:latin typeface="XM Vahid"/>
              <a:ea typeface="XM Vahid"/>
              <a:cs typeface="XM Vahid"/>
              <a:sym typeface="XM Vahid"/>
              <a:rtl/>
            </a:endParaRPr>
          </a:p>
          <a:p>
            <a:pPr algn="l" rtl="1">
              <a:lnSpc>
                <a:spcPts val="4158"/>
              </a:lnSpc>
            </a:pPr>
            <a:r>
              <a:rPr lang="en-US" sz="2970">
                <a:solidFill>
                  <a:srgbClr val="000000"/>
                </a:solidFill>
                <a:latin typeface="XM Vahid"/>
                <a:ea typeface="XM Vahid"/>
                <a:cs typeface="XM Vahid"/>
                <a:sym typeface="XM Vahid"/>
              </a:rPr>
              <a:t>The screenshot below shows the successful</a:t>
            </a:r>
            <a:r>
              <a:rPr lang="ar-EG" sz="2970">
                <a:solidFill>
                  <a:srgbClr val="000000"/>
                </a:solidFill>
                <a:latin typeface="XM Vahid"/>
                <a:ea typeface="XM Vahid"/>
                <a:cs typeface="XM Vahid"/>
                <a:sym typeface="XM Vahid"/>
                <a:rtl/>
              </a:rPr>
              <a:t> </a:t>
            </a:r>
          </a:p>
          <a:p>
            <a:pPr algn="l" rtl="1">
              <a:lnSpc>
                <a:spcPts val="4158"/>
              </a:lnSpc>
            </a:pPr>
            <a:r>
              <a:rPr lang="en-US" sz="2970">
                <a:solidFill>
                  <a:srgbClr val="000000"/>
                </a:solidFill>
                <a:latin typeface="XM Vahid"/>
                <a:ea typeface="XM Vahid"/>
                <a:cs typeface="XM Vahid"/>
                <a:sym typeface="XM Vahid"/>
              </a:rPr>
              <a:t>linkage of our Inventory Organization with the above entities</a:t>
            </a:r>
          </a:p>
          <a:p>
            <a:pPr algn="l" rtl="1">
              <a:lnSpc>
                <a:spcPts val="4158"/>
              </a:lnSpc>
            </a:pPr>
            <a:endParaRPr lang="en-US" sz="2970">
              <a:solidFill>
                <a:srgbClr val="000000"/>
              </a:solidFill>
              <a:latin typeface="XM Vahid"/>
              <a:ea typeface="XM Vahid"/>
              <a:cs typeface="XM Vahid"/>
              <a:sym typeface="XM Vahid"/>
            </a:endParaRPr>
          </a:p>
        </p:txBody>
      </p:sp>
      <p:sp>
        <p:nvSpPr>
          <p:cNvPr id="5" name="TextBox 5"/>
          <p:cNvSpPr txBox="1"/>
          <p:nvPr/>
        </p:nvSpPr>
        <p:spPr>
          <a:xfrm>
            <a:off x="2496178" y="796139"/>
            <a:ext cx="6141566" cy="752322"/>
          </a:xfrm>
          <a:prstGeom prst="rect">
            <a:avLst/>
          </a:prstGeom>
        </p:spPr>
        <p:txBody>
          <a:bodyPr wrap="square" lIns="0" tIns="0" rIns="0" bIns="0" rtlCol="0" anchor="t">
            <a:spAutoFit/>
          </a:bodyPr>
          <a:lstStyle/>
          <a:p>
            <a:pPr algn="ctr">
              <a:lnSpc>
                <a:spcPts val="6370"/>
              </a:lnSpc>
            </a:pPr>
            <a:r>
              <a:rPr lang="en-US" sz="4550" b="1">
                <a:solidFill>
                  <a:srgbClr val="000000"/>
                </a:solidFill>
                <a:latin typeface="Times New Roman Bold"/>
                <a:ea typeface="Times New Roman Bold"/>
                <a:cs typeface="Times New Roman Bold"/>
                <a:sym typeface="Times New Roman Bold"/>
              </a:rPr>
              <a:t>Accounting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Freeform 3"/>
          <p:cNvSpPr/>
          <p:nvPr/>
        </p:nvSpPr>
        <p:spPr>
          <a:xfrm>
            <a:off x="380530" y="2087499"/>
            <a:ext cx="7684266" cy="6993795"/>
          </a:xfrm>
          <a:custGeom>
            <a:avLst/>
            <a:gdLst/>
            <a:ahLst/>
            <a:cxnLst/>
            <a:rect l="l" t="t" r="r" b="b"/>
            <a:pathLst>
              <a:path w="7684266" h="6993795">
                <a:moveTo>
                  <a:pt x="0" y="0"/>
                </a:moveTo>
                <a:lnTo>
                  <a:pt x="7684266" y="0"/>
                </a:lnTo>
                <a:lnTo>
                  <a:pt x="7684266" y="6993795"/>
                </a:lnTo>
                <a:lnTo>
                  <a:pt x="0" y="6993795"/>
                </a:lnTo>
                <a:lnTo>
                  <a:pt x="0" y="0"/>
                </a:lnTo>
                <a:close/>
              </a:path>
            </a:pathLst>
          </a:custGeom>
          <a:blipFill>
            <a:blip r:embed="rId3"/>
            <a:stretch>
              <a:fillRect/>
            </a:stretch>
          </a:blipFill>
        </p:spPr>
      </p:sp>
      <p:sp>
        <p:nvSpPr>
          <p:cNvPr id="4" name="TextBox 4"/>
          <p:cNvSpPr txBox="1"/>
          <p:nvPr/>
        </p:nvSpPr>
        <p:spPr>
          <a:xfrm>
            <a:off x="8631834" y="2020824"/>
            <a:ext cx="9151267" cy="7502054"/>
          </a:xfrm>
          <a:prstGeom prst="rect">
            <a:avLst/>
          </a:prstGeom>
        </p:spPr>
        <p:txBody>
          <a:bodyPr lIns="0" tIns="0" rIns="0" bIns="0" rtlCol="0" anchor="t">
            <a:spAutoFit/>
          </a:bodyPr>
          <a:lstStyle/>
          <a:p>
            <a:pPr algn="just">
              <a:lnSpc>
                <a:spcPts val="4502"/>
              </a:lnSpc>
            </a:pPr>
            <a:r>
              <a:rPr lang="en-US" sz="3216" dirty="0">
                <a:solidFill>
                  <a:srgbClr val="000000"/>
                </a:solidFill>
                <a:latin typeface="XM Vahid"/>
                <a:ea typeface="XM Vahid"/>
                <a:cs typeface="XM Vahid"/>
                <a:sym typeface="XM Vahid"/>
              </a:rPr>
              <a:t>In this step, we defined the key financial and cost-related settings for our Inventory Organization. These configurations ensure accurate accounting during inventory and payables transactions.</a:t>
            </a:r>
          </a:p>
          <a:p>
            <a:pPr algn="l" rtl="1">
              <a:lnSpc>
                <a:spcPts val="4502"/>
              </a:lnSpc>
            </a:pPr>
            <a:r>
              <a:rPr lang="ar-EG" sz="3216" b="1" dirty="0">
                <a:solidFill>
                  <a:srgbClr val="000000"/>
                </a:solidFill>
                <a:latin typeface="XM Vahid Bold"/>
                <a:ea typeface="XM Vahid Bold"/>
                <a:cs typeface="XM Vahid Bold"/>
                <a:sym typeface="XM Vahid Bold"/>
                <a:rtl/>
              </a:rPr>
              <a:t> : </a:t>
            </a:r>
            <a:r>
              <a:rPr lang="en-US" sz="3216" b="1" dirty="0">
                <a:solidFill>
                  <a:srgbClr val="000000"/>
                </a:solidFill>
                <a:latin typeface="XM Vahid Bold"/>
                <a:ea typeface="XM Vahid Bold"/>
                <a:cs typeface="XM Vahid Bold"/>
                <a:sym typeface="XM Vahid Bold"/>
              </a:rPr>
              <a:t>Key Account Settings</a:t>
            </a:r>
          </a:p>
          <a:p>
            <a:pPr algn="l" rtl="1">
              <a:lnSpc>
                <a:spcPts val="4502"/>
              </a:lnSpc>
            </a:pPr>
            <a:r>
              <a:rPr lang="en-US" sz="3216" b="1" dirty="0">
                <a:solidFill>
                  <a:srgbClr val="000000"/>
                </a:solidFill>
                <a:latin typeface="XM Vahid Bold"/>
                <a:ea typeface="XM Vahid Bold"/>
                <a:cs typeface="XM Vahid Bold"/>
                <a:sym typeface="XM Vahid Bold"/>
              </a:rPr>
              <a:t>Invoice Price Variance:</a:t>
            </a:r>
            <a:r>
              <a:rPr lang="en-US" sz="3216" dirty="0">
                <a:solidFill>
                  <a:srgbClr val="000000"/>
                </a:solidFill>
                <a:latin typeface="XM Vahid"/>
                <a:ea typeface="XM Vahid"/>
                <a:cs typeface="XM Vahid"/>
                <a:sym typeface="XM Vahid"/>
              </a:rPr>
              <a:t> We assigned the Purchase Expense Account code</a:t>
            </a:r>
            <a:r>
              <a:rPr lang="ar-EG" sz="3216" dirty="0">
                <a:solidFill>
                  <a:srgbClr val="000000"/>
                </a:solidFill>
                <a:latin typeface="XM Vahid"/>
                <a:ea typeface="XM Vahid"/>
                <a:cs typeface="XM Vahid"/>
                <a:sym typeface="XM Vahid"/>
                <a:rtl/>
              </a:rPr>
              <a:t>.</a:t>
            </a:r>
          </a:p>
          <a:p>
            <a:pPr rtl="1">
              <a:lnSpc>
                <a:spcPts val="4502"/>
              </a:lnSpc>
            </a:pPr>
            <a:r>
              <a:rPr lang="en-US" sz="3216" b="1" dirty="0">
                <a:solidFill>
                  <a:srgbClr val="000000"/>
                </a:solidFill>
                <a:latin typeface="XM Vahid Bold"/>
                <a:ea typeface="XM Vahid Bold"/>
                <a:cs typeface="XM Vahid Bold"/>
                <a:sym typeface="XM Vahid Bold"/>
              </a:rPr>
              <a:t>Inventory AP Accrual:</a:t>
            </a:r>
            <a:r>
              <a:rPr lang="en-US" sz="3216" dirty="0">
                <a:solidFill>
                  <a:srgbClr val="000000"/>
                </a:solidFill>
                <a:latin typeface="XM Vahid"/>
                <a:ea typeface="XM Vahid"/>
                <a:cs typeface="XM Vahid"/>
                <a:sym typeface="XM Vahid"/>
              </a:rPr>
              <a:t> We assigned the AP </a:t>
            </a:r>
            <a:r>
              <a:rPr lang="ar-EG" sz="3216" dirty="0">
                <a:solidFill>
                  <a:srgbClr val="000000"/>
                </a:solidFill>
                <a:latin typeface="XM Vahid"/>
                <a:ea typeface="XM Vahid"/>
                <a:cs typeface="XM Vahid"/>
                <a:sym typeface="XM Vahid"/>
                <a:rtl/>
              </a:rPr>
              <a:t>.</a:t>
            </a:r>
            <a:r>
              <a:rPr lang="en-US" sz="3216" dirty="0">
                <a:solidFill>
                  <a:srgbClr val="000000"/>
                </a:solidFill>
                <a:latin typeface="XM Vahid"/>
                <a:ea typeface="XM Vahid"/>
                <a:cs typeface="XM Vahid"/>
                <a:sym typeface="XM Vahid"/>
              </a:rPr>
              <a:t>Accrual Account code</a:t>
            </a:r>
            <a:endParaRPr lang="ar-EG" sz="3216" dirty="0">
              <a:solidFill>
                <a:srgbClr val="000000"/>
              </a:solidFill>
              <a:latin typeface="XM Vahid"/>
              <a:ea typeface="XM Vahid"/>
              <a:cs typeface="XM Vahid"/>
              <a:sym typeface="XM Vahid"/>
              <a:rtl/>
            </a:endParaRPr>
          </a:p>
          <a:p>
            <a:pPr rtl="1">
              <a:lnSpc>
                <a:spcPts val="4502"/>
              </a:lnSpc>
            </a:pPr>
            <a:r>
              <a:rPr lang="en-US" sz="3216" b="1" dirty="0">
                <a:solidFill>
                  <a:srgbClr val="000000"/>
                </a:solidFill>
                <a:latin typeface="XM Vahid Bold"/>
                <a:ea typeface="XM Vahid Bold"/>
                <a:cs typeface="XM Vahid Bold"/>
                <a:sym typeface="XM Vahid Bold"/>
              </a:rPr>
              <a:t>Sales:</a:t>
            </a:r>
            <a:r>
              <a:rPr lang="en-US" sz="3216" dirty="0">
                <a:solidFill>
                  <a:srgbClr val="000000"/>
                </a:solidFill>
                <a:latin typeface="XM Vahid"/>
                <a:ea typeface="XM Vahid"/>
                <a:cs typeface="XM Vahid"/>
                <a:sym typeface="XM Vahid"/>
              </a:rPr>
              <a:t> Linked to the Sales Revenue account.</a:t>
            </a:r>
            <a:r>
              <a:rPr lang="ar-EG" sz="3216" dirty="0">
                <a:solidFill>
                  <a:srgbClr val="000000"/>
                </a:solidFill>
                <a:latin typeface="XM Vahid"/>
                <a:ea typeface="XM Vahid"/>
                <a:cs typeface="XM Vahid"/>
                <a:sym typeface="XM Vahid"/>
                <a:rtl/>
              </a:rPr>
              <a:t> </a:t>
            </a:r>
          </a:p>
          <a:p>
            <a:pPr algn="l" rtl="1">
              <a:lnSpc>
                <a:spcPts val="4502"/>
              </a:lnSpc>
            </a:pPr>
            <a:r>
              <a:rPr lang="en-US" sz="3216" b="1" dirty="0">
                <a:solidFill>
                  <a:srgbClr val="000000"/>
                </a:solidFill>
                <a:latin typeface="XM Vahid Bold"/>
                <a:ea typeface="XM Vahid Bold"/>
                <a:cs typeface="XM Vahid Bold"/>
                <a:sym typeface="XM Vahid Bold"/>
              </a:rPr>
              <a:t>COGS:</a:t>
            </a:r>
            <a:r>
              <a:rPr lang="en-US" sz="3216" dirty="0">
                <a:solidFill>
                  <a:srgbClr val="000000"/>
                </a:solidFill>
                <a:latin typeface="XM Vahid"/>
                <a:ea typeface="XM Vahid"/>
                <a:cs typeface="XM Vahid"/>
                <a:sym typeface="XM Vahid"/>
              </a:rPr>
              <a:t> Linked to the Expense Account for cost of goods sold.</a:t>
            </a:r>
            <a:endParaRPr lang="ar-EG" sz="3216" dirty="0">
              <a:solidFill>
                <a:srgbClr val="000000"/>
              </a:solidFill>
              <a:latin typeface="XM Vahid"/>
              <a:ea typeface="XM Vahid"/>
              <a:cs typeface="XM Vahid"/>
              <a:sym typeface="XM Vahid"/>
              <a:rtl/>
            </a:endParaRPr>
          </a:p>
          <a:p>
            <a:pPr algn="l" rtl="1">
              <a:lnSpc>
                <a:spcPts val="4502"/>
              </a:lnSpc>
            </a:pPr>
            <a:endParaRPr lang="ar-EG" sz="3216" dirty="0">
              <a:solidFill>
                <a:srgbClr val="000000"/>
              </a:solidFill>
              <a:latin typeface="XM Vahid"/>
              <a:ea typeface="XM Vahid"/>
              <a:cs typeface="XM Vahid"/>
              <a:sym typeface="XM Vahid"/>
              <a:rtl/>
            </a:endParaRPr>
          </a:p>
        </p:txBody>
      </p:sp>
      <p:sp>
        <p:nvSpPr>
          <p:cNvPr id="5" name="TextBox 5"/>
          <p:cNvSpPr txBox="1"/>
          <p:nvPr/>
        </p:nvSpPr>
        <p:spPr>
          <a:xfrm>
            <a:off x="674846" y="635570"/>
            <a:ext cx="17232624" cy="802560"/>
          </a:xfrm>
          <a:prstGeom prst="rect">
            <a:avLst/>
          </a:prstGeom>
        </p:spPr>
        <p:txBody>
          <a:bodyPr lIns="0" tIns="0" rIns="0" bIns="0" rtlCol="0" anchor="t">
            <a:spAutoFit/>
          </a:bodyPr>
          <a:lstStyle/>
          <a:p>
            <a:pPr algn="ctr" rtl="1">
              <a:lnSpc>
                <a:spcPts val="5961"/>
              </a:lnSpc>
            </a:pPr>
            <a:r>
              <a:rPr lang="en-US" sz="4258" b="1">
                <a:solidFill>
                  <a:srgbClr val="000000"/>
                </a:solidFill>
                <a:latin typeface="Times New Roman Bold"/>
                <a:ea typeface="Times New Roman Bold"/>
                <a:cs typeface="Times New Roman Bold"/>
                <a:sym typeface="Times New Roman Bold"/>
              </a:rPr>
              <a:t>Inventory information - key financial setting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TextBox 3"/>
          <p:cNvSpPr txBox="1"/>
          <p:nvPr/>
        </p:nvSpPr>
        <p:spPr>
          <a:xfrm>
            <a:off x="8527758" y="109299"/>
            <a:ext cx="9549476" cy="10011252"/>
          </a:xfrm>
          <a:prstGeom prst="rect">
            <a:avLst/>
          </a:prstGeom>
        </p:spPr>
        <p:txBody>
          <a:bodyPr lIns="0" tIns="0" rIns="0" bIns="0" rtlCol="0" anchor="t">
            <a:spAutoFit/>
          </a:bodyPr>
          <a:lstStyle/>
          <a:p>
            <a:pPr algn="just">
              <a:lnSpc>
                <a:spcPts val="4698"/>
              </a:lnSpc>
            </a:pPr>
            <a:r>
              <a:rPr lang="en-US" sz="3356" b="1">
                <a:solidFill>
                  <a:srgbClr val="000000"/>
                </a:solidFill>
                <a:latin typeface="XM Vahid Bold"/>
                <a:ea typeface="XM Vahid Bold"/>
                <a:cs typeface="XM Vahid Bold"/>
                <a:sym typeface="XM Vahid Bold"/>
              </a:rPr>
              <a:t>Costing Method:</a:t>
            </a:r>
          </a:p>
          <a:p>
            <a:pPr algn="just">
              <a:lnSpc>
                <a:spcPts val="4698"/>
              </a:lnSpc>
            </a:pPr>
            <a:endParaRPr lang="en-US" sz="3356" b="1">
              <a:solidFill>
                <a:srgbClr val="000000"/>
              </a:solidFill>
              <a:latin typeface="XM Vahid Bold"/>
              <a:ea typeface="XM Vahid Bold"/>
              <a:cs typeface="XM Vahid Bold"/>
              <a:sym typeface="XM Vahid Bold"/>
            </a:endParaRPr>
          </a:p>
          <a:p>
            <a:pPr algn="just">
              <a:lnSpc>
                <a:spcPts val="4698"/>
              </a:lnSpc>
            </a:pPr>
            <a:r>
              <a:rPr lang="en-US" sz="3356">
                <a:solidFill>
                  <a:srgbClr val="000000"/>
                </a:solidFill>
                <a:latin typeface="XM Vahid"/>
                <a:ea typeface="XM Vahid"/>
                <a:cs typeface="XM Vahid"/>
                <a:sym typeface="XM Vahid"/>
              </a:rPr>
              <a:t>We selected LIFO (Last In, First Out) as the costing method.</a:t>
            </a:r>
          </a:p>
          <a:p>
            <a:pPr algn="just">
              <a:lnSpc>
                <a:spcPts val="4698"/>
              </a:lnSpc>
            </a:pPr>
            <a:endParaRPr lang="en-US" sz="3356">
              <a:solidFill>
                <a:srgbClr val="000000"/>
              </a:solidFill>
              <a:latin typeface="XM Vahid"/>
              <a:ea typeface="XM Vahid"/>
              <a:cs typeface="XM Vahid"/>
              <a:sym typeface="XM Vahid"/>
            </a:endParaRPr>
          </a:p>
          <a:p>
            <a:pPr algn="just">
              <a:lnSpc>
                <a:spcPts val="4698"/>
              </a:lnSpc>
            </a:pPr>
            <a:r>
              <a:rPr lang="en-US" sz="3356">
                <a:solidFill>
                  <a:srgbClr val="000000"/>
                </a:solidFill>
                <a:latin typeface="XM Vahid"/>
                <a:ea typeface="XM Vahid"/>
                <a:cs typeface="XM Vahid"/>
                <a:sym typeface="XM Vahid"/>
              </a:rPr>
              <a:t>Additional Accounts Configured:</a:t>
            </a:r>
          </a:p>
          <a:p>
            <a:pPr algn="just">
              <a:lnSpc>
                <a:spcPts val="4698"/>
              </a:lnSpc>
            </a:pPr>
            <a:endParaRPr lang="en-US" sz="3356">
              <a:solidFill>
                <a:srgbClr val="000000"/>
              </a:solidFill>
              <a:latin typeface="XM Vahid"/>
              <a:ea typeface="XM Vahid"/>
              <a:cs typeface="XM Vahid"/>
              <a:sym typeface="XM Vahid"/>
            </a:endParaRPr>
          </a:p>
          <a:p>
            <a:pPr algn="just">
              <a:lnSpc>
                <a:spcPts val="4698"/>
              </a:lnSpc>
            </a:pPr>
            <a:r>
              <a:rPr lang="en-US" sz="3356">
                <a:solidFill>
                  <a:srgbClr val="000000"/>
                </a:solidFill>
                <a:latin typeface="XM Vahid"/>
                <a:ea typeface="XM Vahid"/>
                <a:cs typeface="XM Vahid"/>
                <a:sym typeface="XM Vahid"/>
              </a:rPr>
              <a:t>Material Account - Outside Processing Account</a:t>
            </a:r>
          </a:p>
          <a:p>
            <a:pPr algn="just">
              <a:lnSpc>
                <a:spcPts val="4698"/>
              </a:lnSpc>
            </a:pPr>
            <a:endParaRPr lang="en-US" sz="3356">
              <a:solidFill>
                <a:srgbClr val="000000"/>
              </a:solidFill>
              <a:latin typeface="XM Vahid"/>
              <a:ea typeface="XM Vahid"/>
              <a:cs typeface="XM Vahid"/>
              <a:sym typeface="XM Vahid"/>
            </a:endParaRPr>
          </a:p>
          <a:p>
            <a:pPr algn="just">
              <a:lnSpc>
                <a:spcPts val="4698"/>
              </a:lnSpc>
            </a:pPr>
            <a:r>
              <a:rPr lang="en-US" sz="3356">
                <a:solidFill>
                  <a:srgbClr val="000000"/>
                </a:solidFill>
                <a:latin typeface="XM Vahid"/>
                <a:ea typeface="XM Vahid"/>
                <a:cs typeface="XM Vahid"/>
                <a:sym typeface="XM Vahid"/>
              </a:rPr>
              <a:t>Material Overhead Account - Overhead Account</a:t>
            </a:r>
          </a:p>
          <a:p>
            <a:pPr algn="just">
              <a:lnSpc>
                <a:spcPts val="4698"/>
              </a:lnSpc>
            </a:pPr>
            <a:endParaRPr lang="en-US" sz="3356">
              <a:solidFill>
                <a:srgbClr val="000000"/>
              </a:solidFill>
              <a:latin typeface="XM Vahid"/>
              <a:ea typeface="XM Vahid"/>
              <a:cs typeface="XM Vahid"/>
              <a:sym typeface="XM Vahid"/>
            </a:endParaRPr>
          </a:p>
          <a:p>
            <a:pPr algn="just">
              <a:lnSpc>
                <a:spcPts val="4698"/>
              </a:lnSpc>
            </a:pPr>
            <a:r>
              <a:rPr lang="en-US" sz="3356">
                <a:solidFill>
                  <a:srgbClr val="000000"/>
                </a:solidFill>
                <a:latin typeface="XM Vahid"/>
                <a:ea typeface="XM Vahid"/>
                <a:cs typeface="XM Vahid"/>
                <a:sym typeface="XM Vahid"/>
              </a:rPr>
              <a:t>Resource Account - Expense Account</a:t>
            </a:r>
          </a:p>
          <a:p>
            <a:pPr algn="just">
              <a:lnSpc>
                <a:spcPts val="4698"/>
              </a:lnSpc>
            </a:pPr>
            <a:endParaRPr lang="en-US" sz="3356">
              <a:solidFill>
                <a:srgbClr val="000000"/>
              </a:solidFill>
              <a:latin typeface="XM Vahid"/>
              <a:ea typeface="XM Vahid"/>
              <a:cs typeface="XM Vahid"/>
              <a:sym typeface="XM Vahid"/>
            </a:endParaRPr>
          </a:p>
          <a:p>
            <a:pPr algn="just">
              <a:lnSpc>
                <a:spcPts val="4698"/>
              </a:lnSpc>
            </a:pPr>
            <a:r>
              <a:rPr lang="en-US" sz="3356">
                <a:solidFill>
                  <a:srgbClr val="000000"/>
                </a:solidFill>
                <a:latin typeface="XM Vahid"/>
                <a:ea typeface="XM Vahid"/>
                <a:cs typeface="XM Vahid"/>
                <a:sym typeface="XM Vahid"/>
              </a:rPr>
              <a:t>These accounts play a critical role in tracking inventory movement, processing transactions, and generating accurate financial reports.</a:t>
            </a:r>
          </a:p>
          <a:p>
            <a:pPr algn="l" rtl="1">
              <a:lnSpc>
                <a:spcPts val="4698"/>
              </a:lnSpc>
            </a:pPr>
            <a:endParaRPr lang="en-US" sz="3356">
              <a:solidFill>
                <a:srgbClr val="000000"/>
              </a:solidFill>
              <a:latin typeface="XM Vahid"/>
              <a:ea typeface="XM Vahid"/>
              <a:cs typeface="XM Vahid"/>
              <a:sym typeface="XM Vahid"/>
            </a:endParaRPr>
          </a:p>
        </p:txBody>
      </p:sp>
      <p:sp>
        <p:nvSpPr>
          <p:cNvPr id="4" name="Freeform 4"/>
          <p:cNvSpPr/>
          <p:nvPr/>
        </p:nvSpPr>
        <p:spPr>
          <a:xfrm>
            <a:off x="231946" y="2066991"/>
            <a:ext cx="8066641" cy="7191309"/>
          </a:xfrm>
          <a:custGeom>
            <a:avLst/>
            <a:gdLst/>
            <a:ahLst/>
            <a:cxnLst/>
            <a:rect l="l" t="t" r="r" b="b"/>
            <a:pathLst>
              <a:path w="8066641" h="7191309">
                <a:moveTo>
                  <a:pt x="0" y="0"/>
                </a:moveTo>
                <a:lnTo>
                  <a:pt x="8066641" y="0"/>
                </a:lnTo>
                <a:lnTo>
                  <a:pt x="8066641" y="7191309"/>
                </a:lnTo>
                <a:lnTo>
                  <a:pt x="0" y="7191309"/>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7575"/>
        </a:solidFill>
        <a:effectLst/>
      </p:bgPr>
    </p:bg>
    <p:spTree>
      <p:nvGrpSpPr>
        <p:cNvPr id="1" name=""/>
        <p:cNvGrpSpPr/>
        <p:nvPr/>
      </p:nvGrpSpPr>
      <p:grpSpPr>
        <a:xfrm>
          <a:off x="0" y="0"/>
          <a:ext cx="0" cy="0"/>
          <a:chOff x="0" y="0"/>
          <a:chExt cx="0" cy="0"/>
        </a:xfrm>
      </p:grpSpPr>
      <p:sp>
        <p:nvSpPr>
          <p:cNvPr id="2" name="Freeform 2"/>
          <p:cNvSpPr/>
          <p:nvPr/>
        </p:nvSpPr>
        <p:spPr>
          <a:xfrm>
            <a:off x="674846" y="96002"/>
            <a:ext cx="1468769" cy="1350320"/>
          </a:xfrm>
          <a:custGeom>
            <a:avLst/>
            <a:gdLst/>
            <a:ahLst/>
            <a:cxnLst/>
            <a:rect l="l" t="t" r="r" b="b"/>
            <a:pathLst>
              <a:path w="1468769" h="1350320">
                <a:moveTo>
                  <a:pt x="0" y="0"/>
                </a:moveTo>
                <a:lnTo>
                  <a:pt x="1468769" y="0"/>
                </a:lnTo>
                <a:lnTo>
                  <a:pt x="1468769" y="1350320"/>
                </a:lnTo>
                <a:lnTo>
                  <a:pt x="0" y="1350320"/>
                </a:lnTo>
                <a:lnTo>
                  <a:pt x="0" y="0"/>
                </a:lnTo>
                <a:close/>
              </a:path>
            </a:pathLst>
          </a:custGeom>
          <a:blipFill>
            <a:blip r:embed="rId2"/>
            <a:stretch>
              <a:fillRect/>
            </a:stretch>
          </a:blipFill>
        </p:spPr>
      </p:sp>
      <p:sp>
        <p:nvSpPr>
          <p:cNvPr id="3" name="TextBox 3"/>
          <p:cNvSpPr txBox="1"/>
          <p:nvPr/>
        </p:nvSpPr>
        <p:spPr>
          <a:xfrm>
            <a:off x="5029200" y="1928744"/>
            <a:ext cx="7030246" cy="1046377"/>
          </a:xfrm>
          <a:prstGeom prst="rect">
            <a:avLst/>
          </a:prstGeom>
        </p:spPr>
        <p:txBody>
          <a:bodyPr wrap="square" lIns="0" tIns="0" rIns="0" bIns="0" rtlCol="0" anchor="t">
            <a:spAutoFit/>
          </a:bodyPr>
          <a:lstStyle/>
          <a:p>
            <a:pPr algn="ctr">
              <a:lnSpc>
                <a:spcPts val="8868"/>
              </a:lnSpc>
            </a:pPr>
            <a:r>
              <a:rPr lang="en-US" sz="6334" b="1" dirty="0">
                <a:solidFill>
                  <a:srgbClr val="000000"/>
                </a:solidFill>
                <a:latin typeface="Times New Roman Bold"/>
                <a:ea typeface="Times New Roman Bold"/>
                <a:cs typeface="Times New Roman Bold"/>
                <a:sym typeface="Times New Roman Bold"/>
              </a:rPr>
              <a:t>2- defining suppliers </a:t>
            </a:r>
          </a:p>
        </p:txBody>
      </p:sp>
      <p:sp>
        <p:nvSpPr>
          <p:cNvPr id="4" name="TextBox 4"/>
          <p:cNvSpPr txBox="1"/>
          <p:nvPr/>
        </p:nvSpPr>
        <p:spPr>
          <a:xfrm>
            <a:off x="2608964" y="4288116"/>
            <a:ext cx="12374355" cy="3134001"/>
          </a:xfrm>
          <a:prstGeom prst="rect">
            <a:avLst/>
          </a:prstGeom>
        </p:spPr>
        <p:txBody>
          <a:bodyPr lIns="0" tIns="0" rIns="0" bIns="0" rtlCol="0" anchor="t">
            <a:spAutoFit/>
          </a:bodyPr>
          <a:lstStyle/>
          <a:p>
            <a:pPr algn="ctr" rtl="1">
              <a:lnSpc>
                <a:spcPts val="6284"/>
              </a:lnSpc>
            </a:pPr>
            <a:r>
              <a:rPr lang="en-US" sz="4489">
                <a:solidFill>
                  <a:srgbClr val="000000"/>
                </a:solidFill>
                <a:latin typeface="XM Vahid"/>
                <a:ea typeface="XM Vahid"/>
                <a:cs typeface="XM Vahid"/>
                <a:sym typeface="XM Vahid"/>
              </a:rPr>
              <a:t>To define suppliers that the organization deals with for purchasing goods or services and enable invoice and payment processing through Oracle Payables</a:t>
            </a:r>
          </a:p>
        </p:txBody>
      </p:sp>
      <p:sp>
        <p:nvSpPr>
          <p:cNvPr id="5" name="Freeform 5"/>
          <p:cNvSpPr/>
          <p:nvPr/>
        </p:nvSpPr>
        <p:spPr>
          <a:xfrm rot="-1647615">
            <a:off x="11136499" y="6745597"/>
            <a:ext cx="2804823" cy="1977400"/>
          </a:xfrm>
          <a:custGeom>
            <a:avLst/>
            <a:gdLst/>
            <a:ahLst/>
            <a:cxnLst/>
            <a:rect l="l" t="t" r="r" b="b"/>
            <a:pathLst>
              <a:path w="2804823" h="1977400">
                <a:moveTo>
                  <a:pt x="0" y="0"/>
                </a:moveTo>
                <a:lnTo>
                  <a:pt x="2804823" y="0"/>
                </a:lnTo>
                <a:lnTo>
                  <a:pt x="2804823" y="1977400"/>
                </a:lnTo>
                <a:lnTo>
                  <a:pt x="0" y="1977400"/>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1963</Words>
  <Application>Microsoft Office PowerPoint</Application>
  <PresentationFormat>Custom</PresentationFormat>
  <Paragraphs>303</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XM Vahid</vt:lpstr>
      <vt:lpstr>Arial</vt:lpstr>
      <vt:lpstr>Open Sauce Bold</vt:lpstr>
      <vt:lpstr>Times New Roman</vt:lpstr>
      <vt:lpstr>Open Sauce</vt:lpstr>
      <vt:lpstr>Times New Roman Bold</vt:lpstr>
      <vt:lpstr>Calibri</vt:lpstr>
      <vt:lpstr>XM Vahid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 Oracle project</dc:title>
  <dc:creator>hassan</dc:creator>
  <cp:lastModifiedBy>hassan</cp:lastModifiedBy>
  <cp:revision>15</cp:revision>
  <dcterms:created xsi:type="dcterms:W3CDTF">2006-08-16T00:00:00Z</dcterms:created>
  <dcterms:modified xsi:type="dcterms:W3CDTF">2025-05-13T13:08:30Z</dcterms:modified>
  <dc:identifier>DAFwGeR8sZ4</dc:identifier>
</cp:coreProperties>
</file>